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>
  <p:sldMasterIdLst>
    <p:sldMasterId id="2147483648" r:id="rId1"/>
  </p:sldMasterIdLst>
  <p:notesMasterIdLst>
    <p:notesMasterId r:id="rId30"/>
  </p:notesMasterIdLst>
  <p:sldIdLst>
    <p:sldId id="2076136800" r:id="rId2"/>
    <p:sldId id="2076136809" r:id="rId3"/>
    <p:sldId id="2076136810" r:id="rId4"/>
    <p:sldId id="2076136812" r:id="rId5"/>
    <p:sldId id="2076136839" r:id="rId6"/>
    <p:sldId id="2076136840" r:id="rId7"/>
    <p:sldId id="2076136820" r:id="rId8"/>
    <p:sldId id="2076136823" r:id="rId9"/>
    <p:sldId id="2076136831" r:id="rId10"/>
    <p:sldId id="2076136815" r:id="rId11"/>
    <p:sldId id="2076136830" r:id="rId12"/>
    <p:sldId id="2076136829" r:id="rId13"/>
    <p:sldId id="2076136811" r:id="rId14"/>
    <p:sldId id="2076136832" r:id="rId15"/>
    <p:sldId id="2076136816" r:id="rId16"/>
    <p:sldId id="2076136833" r:id="rId17"/>
    <p:sldId id="2076136834" r:id="rId18"/>
    <p:sldId id="2076136818" r:id="rId19"/>
    <p:sldId id="2076136827" r:id="rId20"/>
    <p:sldId id="2076136819" r:id="rId21"/>
    <p:sldId id="2076136828" r:id="rId22"/>
    <p:sldId id="2076136826" r:id="rId23"/>
    <p:sldId id="2076136836" r:id="rId24"/>
    <p:sldId id="2076136835" r:id="rId25"/>
    <p:sldId id="2076136837" r:id="rId26"/>
    <p:sldId id="2076136838" r:id="rId27"/>
    <p:sldId id="2076136841" r:id="rId28"/>
    <p:sldId id="2076136825" r:id="rId29"/>
  </p:sldIdLst>
  <p:sldSz cx="9906000" cy="6858000" type="A4"/>
  <p:notesSz cx="7104063" cy="10234613"/>
  <p:custDataLst>
    <p:tags r:id="rId31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T 가이드" id="{8744B0B5-3C0D-4235-9633-EE9BC4162AB2}">
          <p14:sldIdLst>
            <p14:sldId id="2076136800"/>
            <p14:sldId id="2076136809"/>
            <p14:sldId id="2076136810"/>
            <p14:sldId id="2076136812"/>
            <p14:sldId id="2076136839"/>
            <p14:sldId id="2076136840"/>
            <p14:sldId id="2076136820"/>
            <p14:sldId id="2076136823"/>
            <p14:sldId id="2076136831"/>
            <p14:sldId id="2076136815"/>
            <p14:sldId id="2076136830"/>
            <p14:sldId id="2076136829"/>
            <p14:sldId id="2076136811"/>
            <p14:sldId id="2076136832"/>
            <p14:sldId id="2076136816"/>
            <p14:sldId id="2076136833"/>
            <p14:sldId id="2076136834"/>
            <p14:sldId id="2076136818"/>
            <p14:sldId id="2076136827"/>
            <p14:sldId id="2076136819"/>
            <p14:sldId id="2076136828"/>
            <p14:sldId id="2076136826"/>
            <p14:sldId id="2076136836"/>
            <p14:sldId id="2076136835"/>
            <p14:sldId id="2076136837"/>
            <p14:sldId id="2076136838"/>
            <p14:sldId id="2076136841"/>
            <p14:sldId id="2076136825"/>
          </p14:sldIdLst>
        </p14:section>
      </p14:sectionLst>
    </p:ext>
    <p:ext uri="{EFAFB233-063F-42B5-8137-9DF3F51BA10A}">
      <p15:sldGuideLst xmlns:p15="http://schemas.microsoft.com/office/powerpoint/2012/main">
        <p15:guide id="2" orient="horz" pos="4292" userDrawn="1">
          <p15:clr>
            <a:srgbClr val="A4A3A4"/>
          </p15:clr>
        </p15:guide>
        <p15:guide id="3" pos="2939" userDrawn="1">
          <p15:clr>
            <a:srgbClr val="A4A3A4"/>
          </p15:clr>
        </p15:guide>
        <p15:guide id="4" pos="6068" userDrawn="1">
          <p15:clr>
            <a:srgbClr val="A4A3A4"/>
          </p15:clr>
        </p15:guide>
        <p15:guide id="5" pos="172" userDrawn="1">
          <p15:clr>
            <a:srgbClr val="A4A3A4"/>
          </p15:clr>
        </p15:guide>
        <p15:guide id="10" orient="horz" pos="640" userDrawn="1">
          <p15:clr>
            <a:srgbClr val="A4A3A4"/>
          </p15:clr>
        </p15:guide>
        <p15:guide id="13" orient="horz" pos="4178" userDrawn="1">
          <p15:clr>
            <a:srgbClr val="A4A3A4"/>
          </p15:clr>
        </p15:guide>
        <p15:guide id="14" orient="horz" pos="1139" userDrawn="1">
          <p15:clr>
            <a:srgbClr val="A4A3A4"/>
          </p15:clr>
        </p15:guide>
        <p15:guide id="15" pos="3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유서리(YU SEO RI)/HR담당/SK" initials="유SR" lastIdx="1" clrIdx="0">
    <p:extLst>
      <p:ext uri="{19B8F6BF-5375-455C-9EA6-DF929625EA0E}">
        <p15:presenceInfo xmlns:p15="http://schemas.microsoft.com/office/powerpoint/2012/main" userId="S::06746@skcc.com::dabb4e60-ab39-4c86-9256-4a983a506949" providerId="AD"/>
      </p:ext>
    </p:extLst>
  </p:cmAuthor>
  <p:cmAuthor id="2" name="김은혜(Eunhye Kim)/역량개발담당/SK" initials="김K" lastIdx="1" clrIdx="1">
    <p:extLst>
      <p:ext uri="{19B8F6BF-5375-455C-9EA6-DF929625EA0E}">
        <p15:presenceInfo xmlns:p15="http://schemas.microsoft.com/office/powerpoint/2012/main" userId="S::10435@skcc.com::646c37b9-bf83-4408-a2a1-58cd1fef6b58" providerId="AD"/>
      </p:ext>
    </p:extLst>
  </p:cmAuthor>
  <p:cmAuthor id="3" name="박이진(PARK Leejin)/역량개발담당/SK" initials="박L" lastIdx="1" clrIdx="2">
    <p:extLst>
      <p:ext uri="{19B8F6BF-5375-455C-9EA6-DF929625EA0E}">
        <p15:presenceInfo xmlns:p15="http://schemas.microsoft.com/office/powerpoint/2012/main" userId="S::08387@skcc.com::7b6a19ae-d1f9-4e4a-907c-ada68010562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E5D40"/>
    <a:srgbClr val="FFFFFF"/>
    <a:srgbClr val="064ADB"/>
    <a:srgbClr val="FDEADA"/>
    <a:srgbClr val="FF6600"/>
    <a:srgbClr val="BA1C1C"/>
    <a:srgbClr val="FFFF99"/>
    <a:srgbClr val="CC0000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1254" y="102"/>
      </p:cViewPr>
      <p:guideLst>
        <p:guide orient="horz" pos="4292"/>
        <p:guide pos="2939"/>
        <p:guide pos="6068"/>
        <p:guide pos="172"/>
        <p:guide orient="horz" pos="640"/>
        <p:guide orient="horz" pos="4178"/>
        <p:guide orient="horz" pos="1139"/>
        <p:guide pos="36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4" y="0"/>
            <a:ext cx="3079202" cy="512222"/>
          </a:xfrm>
          <a:prstGeom prst="rect">
            <a:avLst/>
          </a:prstGeom>
        </p:spPr>
        <p:txBody>
          <a:bodyPr vert="horz" lIns="94758" tIns="47378" rIns="94758" bIns="47378" rtlCol="0"/>
          <a:lstStyle>
            <a:lvl1pPr algn="l">
              <a:defRPr sz="1300">
                <a:latin typeface="뫼비우스 Regular" panose="02000700060000000000" pitchFamily="2" charset="-127"/>
                <a:ea typeface="뫼비우스 Regular" panose="0200070006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205" y="0"/>
            <a:ext cx="3079202" cy="512222"/>
          </a:xfrm>
          <a:prstGeom prst="rect">
            <a:avLst/>
          </a:prstGeom>
        </p:spPr>
        <p:txBody>
          <a:bodyPr vert="horz" lIns="94758" tIns="47378" rIns="94758" bIns="47378" rtlCol="0"/>
          <a:lstStyle>
            <a:lvl1pPr algn="r">
              <a:defRPr sz="1300">
                <a:latin typeface="뫼비우스 Regular" panose="02000700060000000000" pitchFamily="2" charset="-127"/>
                <a:ea typeface="뫼비우스 Regular" panose="02000700060000000000" pitchFamily="2" charset="-127"/>
              </a:defRPr>
            </a:lvl1pPr>
          </a:lstStyle>
          <a:p>
            <a:fld id="{8D778EEB-5100-41EF-87F6-0E83BB544F5B}" type="datetimeFigureOut">
              <a:rPr lang="ko-KR" altLang="en-US" smtClean="0"/>
              <a:pPr/>
              <a:t>2022-05-02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82638" y="768350"/>
            <a:ext cx="5538787" cy="3835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58" tIns="47378" rIns="94758" bIns="4737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077" y="4862019"/>
            <a:ext cx="5683914" cy="4605084"/>
          </a:xfrm>
          <a:prstGeom prst="rect">
            <a:avLst/>
          </a:prstGeom>
        </p:spPr>
        <p:txBody>
          <a:bodyPr vert="horz" lIns="94758" tIns="47378" rIns="94758" bIns="47378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4" y="9720757"/>
            <a:ext cx="3079202" cy="512222"/>
          </a:xfrm>
          <a:prstGeom prst="rect">
            <a:avLst/>
          </a:prstGeom>
        </p:spPr>
        <p:txBody>
          <a:bodyPr vert="horz" lIns="94758" tIns="47378" rIns="94758" bIns="47378" rtlCol="0" anchor="b"/>
          <a:lstStyle>
            <a:lvl1pPr algn="l">
              <a:defRPr sz="1300">
                <a:latin typeface="뫼비우스 Regular" panose="02000700060000000000" pitchFamily="2" charset="-127"/>
                <a:ea typeface="뫼비우스 Regular" panose="0200070006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205" y="9720757"/>
            <a:ext cx="3079202" cy="512222"/>
          </a:xfrm>
          <a:prstGeom prst="rect">
            <a:avLst/>
          </a:prstGeom>
        </p:spPr>
        <p:txBody>
          <a:bodyPr vert="horz" lIns="94758" tIns="47378" rIns="94758" bIns="47378" rtlCol="0" anchor="b"/>
          <a:lstStyle>
            <a:lvl1pPr algn="r">
              <a:defRPr sz="1300">
                <a:latin typeface="뫼비우스 Regular" panose="02000700060000000000" pitchFamily="2" charset="-127"/>
                <a:ea typeface="뫼비우스 Regular" panose="02000700060000000000" pitchFamily="2" charset="-127"/>
              </a:defRPr>
            </a:lvl1pPr>
          </a:lstStyle>
          <a:p>
            <a:fld id="{56B2D93C-36A8-4380-A23C-84E38B0328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183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뫼비우스 Regular" panose="02000700060000000000" pitchFamily="2" charset="-127"/>
        <a:ea typeface="뫼비우스 Regular" panose="02000700060000000000" pitchFamily="2" charset="-127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2D93C-36A8-4380-A23C-84E38B0328A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797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2D93C-36A8-4380-A23C-84E38B0328AB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194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2D93C-36A8-4380-A23C-84E38B0328AB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204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2D93C-36A8-4380-A23C-84E38B0328AB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447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2D93C-36A8-4380-A23C-84E38B0328AB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370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2D93C-36A8-4380-A23C-84E38B0328AB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840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2D93C-36A8-4380-A23C-84E38B0328AB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147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emf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0 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>
            <a:extLst>
              <a:ext uri="{FF2B5EF4-FFF2-40B4-BE49-F238E27FC236}">
                <a16:creationId xmlns:a16="http://schemas.microsoft.com/office/drawing/2014/main" id="{898F9588-3FFB-4EE4-91B6-27BC8F87E26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997617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"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2" name="개체 1" hidden="1">
                        <a:extLst>
                          <a:ext uri="{FF2B5EF4-FFF2-40B4-BE49-F238E27FC236}">
                            <a16:creationId xmlns:a16="http://schemas.microsoft.com/office/drawing/2014/main" id="{898F9588-3FFB-4EE4-91B6-27BC8F87E2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21" descr="22p-back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" y="6354783"/>
            <a:ext cx="9906000" cy="5032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8" name="Picture 36" descr="22p-back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" y="0"/>
            <a:ext cx="9906000" cy="10080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0" name="Rectangle 1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485895" y="4002088"/>
            <a:ext cx="6934200" cy="366712"/>
          </a:xfrm>
          <a:prstGeom prst="rect">
            <a:avLst/>
          </a:prstGeom>
        </p:spPr>
        <p:txBody>
          <a:bodyPr lIns="0" tIns="45720" rIns="91440" bIns="45720" anchor="ctr"/>
          <a:lstStyle>
            <a:lvl1pPr algn="ctr">
              <a:lnSpc>
                <a:spcPct val="100000"/>
              </a:lnSpc>
              <a:spcBef>
                <a:spcPct val="0"/>
              </a:spcBef>
              <a:buFontTx/>
              <a:buNone/>
              <a:defRPr kumimoji="0" sz="1600" b="1" smtClean="0">
                <a:latin typeface="뫼비우스 Bold" panose="02000500000000000000" pitchFamily="2" charset="-127"/>
                <a:ea typeface="뫼비우스 Regular" panose="02000700060000000000" pitchFamily="2" charset="-127"/>
              </a:defRPr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24EE24F5-479E-4AF9-8240-9C21170AA6B2}"/>
              </a:ext>
            </a:extLst>
          </p:cNvPr>
          <p:cNvSpPr>
            <a:spLocks noGrp="1" noChangeArrowheads="1"/>
          </p:cNvSpPr>
          <p:nvPr>
            <p:ph type="ctrTitle" sz="quarter"/>
          </p:nvPr>
        </p:nvSpPr>
        <p:spPr>
          <a:xfrm>
            <a:off x="742945" y="2175800"/>
            <a:ext cx="8420100" cy="701675"/>
          </a:xfrm>
          <a:prstGeom prst="rect">
            <a:avLst/>
          </a:prstGeom>
          <a:ln w="9525"/>
        </p:spPr>
        <p:txBody>
          <a:bodyPr lIns="90000" tIns="45720" rIns="91440" bIns="45720" anchor="ctr"/>
          <a:lstStyle>
            <a:lvl1pPr algn="ctr" eaLnBrk="1" fontAlgn="ctr" latinLnBrk="1" hangingPunct="1">
              <a:defRPr sz="3200" b="1" smtClean="0">
                <a:solidFill>
                  <a:schemeClr val="tx1"/>
                </a:solidFill>
                <a:latin typeface="뫼비우스 Bold" panose="02000500000000000000" pitchFamily="2" charset="-127"/>
                <a:ea typeface="뫼비우스 Regular" panose="02000700060000000000" pitchFamily="2" charset="-127"/>
              </a:defRPr>
            </a:lvl1pPr>
          </a:lstStyle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9F51B0B-32B2-4E15-9DDE-E2DAAD1F25F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5614" y="5063632"/>
            <a:ext cx="1127446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5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 userDrawn="1"/>
        </p:nvCxnSpPr>
        <p:spPr>
          <a:xfrm>
            <a:off x="307361" y="828762"/>
            <a:ext cx="959863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 userDrawn="1"/>
        </p:nvSpPr>
        <p:spPr>
          <a:xfrm>
            <a:off x="148108" y="0"/>
            <a:ext cx="115728" cy="697544"/>
          </a:xfrm>
          <a:prstGeom prst="rect">
            <a:avLst/>
          </a:prstGeom>
          <a:solidFill>
            <a:srgbClr val="E82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148108" y="267006"/>
            <a:ext cx="115728" cy="430538"/>
          </a:xfrm>
          <a:prstGeom prst="rect">
            <a:avLst/>
          </a:prstGeom>
          <a:solidFill>
            <a:srgbClr val="F580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202442" y="634925"/>
            <a:ext cx="96262" cy="200227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 userDrawn="1"/>
        </p:nvSpPr>
        <p:spPr>
          <a:xfrm>
            <a:off x="173938" y="601051"/>
            <a:ext cx="64597" cy="64597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39" b="24583"/>
          <a:stretch/>
        </p:blipFill>
        <p:spPr>
          <a:xfrm>
            <a:off x="8896712" y="239583"/>
            <a:ext cx="806846" cy="446006"/>
          </a:xfrm>
          <a:prstGeom prst="rect">
            <a:avLst/>
          </a:prstGeom>
        </p:spPr>
      </p:pic>
      <p:sp>
        <p:nvSpPr>
          <p:cNvPr id="22" name="PageRef"/>
          <p:cNvSpPr>
            <a:spLocks noChangeArrowheads="1"/>
          </p:cNvSpPr>
          <p:nvPr userDrawn="1"/>
        </p:nvSpPr>
        <p:spPr bwMode="auto">
          <a:xfrm>
            <a:off x="9396413" y="6518275"/>
            <a:ext cx="461962" cy="24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pPr algn="ctr" defTabSz="847094" eaLnBrk="0" latinLnBrk="0" hangingPunct="0"/>
            <a:fld id="{DF65110E-9D76-4243-97DD-044DB98A57A4}" type="slidenum">
              <a:rPr lang="en-GB" altLang="ko-KR" sz="90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pPr algn="ctr" defTabSz="847094" eaLnBrk="0" latinLnBrk="0" hangingPunct="0"/>
              <a:t>‹#›</a:t>
            </a:fld>
            <a:endParaRPr lang="en-GB" altLang="ko-KR" sz="900">
              <a:solidFill>
                <a:srgbClr val="000000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9809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 hidden="1">
            <a:extLst>
              <a:ext uri="{FF2B5EF4-FFF2-40B4-BE49-F238E27FC236}">
                <a16:creationId xmlns:a16="http://schemas.microsoft.com/office/drawing/2014/main" id="{60B6DC6F-DC92-48EF-9AA5-60B0B590485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92197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6" name="think-cell Slide" r:id="rId5" imgW="473" imgH="473" progId="TCLayout.ActiveDocument.1">
                  <p:embed/>
                </p:oleObj>
              </mc:Choice>
              <mc:Fallback>
                <p:oleObj name="think-cell Slide" r:id="rId5" imgW="473" imgH="473" progId="TCLayout.ActiveDocument.1">
                  <p:embed/>
                  <p:pic>
                    <p:nvPicPr>
                      <p:cNvPr id="3" name="개체 2" hidden="1">
                        <a:extLst>
                          <a:ext uri="{FF2B5EF4-FFF2-40B4-BE49-F238E27FC236}">
                            <a16:creationId xmlns:a16="http://schemas.microsoft.com/office/drawing/2014/main" id="{60B6DC6F-DC92-48EF-9AA5-60B0B5904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직사각형 1" hidden="1">
            <a:extLst>
              <a:ext uri="{FF2B5EF4-FFF2-40B4-BE49-F238E27FC236}">
                <a16:creationId xmlns:a16="http://schemas.microsoft.com/office/drawing/2014/main" id="{F0ABEC7F-EF66-4A09-92DA-9BB8AC76DFD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ko-KR" altLang="en-US" sz="1600" b="1" i="0" baseline="0">
              <a:latin typeface="뫼비우스 Bold" panose="02000500000000000000" pitchFamily="2" charset="-127"/>
              <a:ea typeface="뫼비우스 Regular" panose="02000700060000000000" pitchFamily="2" charset="-127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7" name="Rectangle 1037"/>
          <p:cNvSpPr>
            <a:spLocks noChangeArrowheads="1"/>
          </p:cNvSpPr>
          <p:nvPr userDrawn="1"/>
        </p:nvSpPr>
        <p:spPr bwMode="auto">
          <a:xfrm>
            <a:off x="265354" y="496888"/>
            <a:ext cx="9360000" cy="36512"/>
          </a:xfrm>
          <a:prstGeom prst="rect">
            <a:avLst/>
          </a:prstGeom>
          <a:solidFill>
            <a:srgbClr val="FF9933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atinLnBrk="1">
              <a:spcBef>
                <a:spcPct val="0"/>
              </a:spcBef>
              <a:buFontTx/>
              <a:buNone/>
              <a:defRPr/>
            </a:pPr>
            <a:endParaRPr lang="ko-KR" altLang="en-US" sz="1400" b="1">
              <a:solidFill>
                <a:srgbClr val="000000"/>
              </a:solidFill>
              <a:latin typeface="뫼비우스 Bold" panose="02000500000000000000" pitchFamily="2" charset="-127"/>
              <a:ea typeface="HY견고딕" pitchFamily="18" charset="-127"/>
            </a:endParaRPr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265354" y="116632"/>
            <a:ext cx="9353342" cy="398512"/>
          </a:xfrm>
          <a:prstGeom prst="rect">
            <a:avLst/>
          </a:prstGeom>
        </p:spPr>
        <p:txBody>
          <a:bodyPr anchor="ctr"/>
          <a:lstStyle>
            <a:lvl1pPr algn="l">
              <a:defRPr sz="1600" b="1">
                <a:latin typeface="뫼비우스 Bold" panose="02000500000000000000" pitchFamily="2" charset="-127"/>
                <a:ea typeface="뫼비우스 Regular" panose="02000700060000000000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0" name="내용 개체 틀 9"/>
          <p:cNvSpPr>
            <a:spLocks noGrp="1"/>
          </p:cNvSpPr>
          <p:nvPr>
            <p:ph sz="quarter" idx="10"/>
          </p:nvPr>
        </p:nvSpPr>
        <p:spPr>
          <a:xfrm>
            <a:off x="265354" y="572587"/>
            <a:ext cx="9360000" cy="576262"/>
          </a:xfrm>
          <a:prstGeom prst="rect">
            <a:avLst/>
          </a:prstGeom>
        </p:spPr>
        <p:txBody>
          <a:bodyPr/>
          <a:lstStyle>
            <a:lvl1pPr marL="0" indent="0" latinLnBrk="0">
              <a:buNone/>
              <a:defRPr sz="1500" b="1">
                <a:latin typeface="뫼비우스 Bold" panose="02000500000000000000" pitchFamily="2" charset="-127"/>
                <a:ea typeface="뫼비우스 Regular" panose="02000700060000000000" pitchFamily="2" charset="-127"/>
              </a:defRPr>
            </a:lvl1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BFBE2C-C123-4110-BFD2-1A85A091261E}"/>
              </a:ext>
            </a:extLst>
          </p:cNvPr>
          <p:cNvSpPr/>
          <p:nvPr userDrawn="1"/>
        </p:nvSpPr>
        <p:spPr>
          <a:xfrm>
            <a:off x="9568570" y="6550093"/>
            <a:ext cx="3529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fld id="{C8BF89A3-ED97-41A3-929F-288694448ED9}" type="slidenum">
              <a:rPr lang="en-US" altLang="ko-KR" sz="1000" b="0" smtClean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pPr algn="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ko-KR" sz="1000" b="0">
              <a:solidFill>
                <a:srgbClr val="000000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8352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3750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End of Docu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 hidden="1">
            <a:extLst>
              <a:ext uri="{FF2B5EF4-FFF2-40B4-BE49-F238E27FC236}">
                <a16:creationId xmlns:a16="http://schemas.microsoft.com/office/drawing/2014/main" id="{EE250279-D9FF-4C2E-B7B9-719090AA120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0"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3" name="개체 2" hidden="1">
                        <a:extLst>
                          <a:ext uri="{FF2B5EF4-FFF2-40B4-BE49-F238E27FC236}">
                            <a16:creationId xmlns:a16="http://schemas.microsoft.com/office/drawing/2014/main" id="{EE250279-D9FF-4C2E-B7B9-719090AA12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F5F8BC0-981A-4FBF-8AFC-17923A8B5DCE}"/>
              </a:ext>
            </a:extLst>
          </p:cNvPr>
          <p:cNvSpPr txBox="1"/>
          <p:nvPr userDrawn="1"/>
        </p:nvSpPr>
        <p:spPr>
          <a:xfrm>
            <a:off x="2576736" y="2717227"/>
            <a:ext cx="475252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i="1">
                <a:solidFill>
                  <a:schemeClr val="bg1">
                    <a:lumMod val="50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End of</a:t>
            </a:r>
            <a:r>
              <a:rPr lang="en-US" altLang="ko-KR" sz="3200" b="1" i="1" baseline="0">
                <a:solidFill>
                  <a:schemeClr val="bg1">
                    <a:lumMod val="50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Document</a:t>
            </a:r>
            <a:endParaRPr lang="ko-KR" altLang="en-US" sz="3200" b="1" i="1">
              <a:solidFill>
                <a:schemeClr val="bg1">
                  <a:lumMod val="50000"/>
                </a:schemeClr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7215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18"/>
          <p:cNvSpPr>
            <a:spLocks noGrp="1"/>
          </p:cNvSpPr>
          <p:nvPr>
            <p:ph type="body" sz="quarter" idx="10" hasCustomPrompt="1"/>
          </p:nvPr>
        </p:nvSpPr>
        <p:spPr>
          <a:xfrm>
            <a:off x="209558" y="109966"/>
            <a:ext cx="3807337" cy="32499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buNone/>
              <a:defRPr sz="1600" b="1">
                <a:solidFill>
                  <a:schemeClr val="tx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defRPr>
            </a:lvl1pPr>
          </a:lstStyle>
          <a:p>
            <a:pPr lvl="0"/>
            <a:r>
              <a:rPr lang="ko-KR" altLang="en-US"/>
              <a:t>페이지 제목 </a:t>
            </a:r>
            <a:r>
              <a:rPr lang="en-US" altLang="ko-KR"/>
              <a:t>(</a:t>
            </a:r>
            <a:r>
              <a:rPr lang="ko-KR" altLang="en-US"/>
              <a:t>사용자 </a:t>
            </a:r>
            <a:r>
              <a:rPr lang="en-US" altLang="ko-KR"/>
              <a:t>Action </a:t>
            </a:r>
            <a:r>
              <a:rPr lang="ko-KR" altLang="en-US"/>
              <a:t>명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07719A-BBF7-46A6-BAAC-4508196619D3}"/>
              </a:ext>
            </a:extLst>
          </p:cNvPr>
          <p:cNvSpPr/>
          <p:nvPr userDrawn="1"/>
        </p:nvSpPr>
        <p:spPr>
          <a:xfrm>
            <a:off x="204789" y="548682"/>
            <a:ext cx="6737433" cy="586313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뫼비우스 Bold" panose="0200050000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123DB68-C5B2-4555-AAB0-5D85E25B3DF7}"/>
              </a:ext>
            </a:extLst>
          </p:cNvPr>
          <p:cNvSpPr/>
          <p:nvPr userDrawn="1"/>
        </p:nvSpPr>
        <p:spPr>
          <a:xfrm>
            <a:off x="7117740" y="548682"/>
            <a:ext cx="2549562" cy="586313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뫼비우스 Bold" panose="0200050000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8DE6CB4-B0BD-4839-9D71-C786EA51888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latin typeface="뫼비우스 Bold" panose="02000500000000000000" pitchFamily="2" charset="-127"/>
                <a:ea typeface="뫼비우스 Regular" panose="0200070006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EF57FB2-DB53-4C16-A123-4B1D791372D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뫼비우스 Bold" panose="02000500000000000000" pitchFamily="2" charset="-127"/>
                <a:ea typeface="뫼비우스 Regular" panose="0200070006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9D01E6-D077-463A-9EB2-67D8116F8F5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7620694" y="6551105"/>
            <a:ext cx="2228850" cy="262929"/>
          </a:xfrm>
        </p:spPr>
        <p:txBody>
          <a:bodyPr/>
          <a:lstStyle>
            <a:lvl1pPr>
              <a:defRPr sz="800"/>
            </a:lvl1pPr>
          </a:lstStyle>
          <a:p>
            <a:fld id="{52B8F651-317F-44DD-B4F2-0F6F805AFF47}" type="slidenum">
              <a:rPr lang="ko-KR" altLang="en-US" smtClean="0">
                <a:latin typeface="뫼비우스 Bold" panose="02000500000000000000" pitchFamily="2" charset="-127"/>
                <a:ea typeface="뫼비우스 Regular" panose="02000700060000000000" pitchFamily="2" charset="-127"/>
              </a:rPr>
              <a:pPr/>
              <a:t>‹#›</a:t>
            </a:fld>
            <a:r>
              <a:rPr lang="en-US" altLang="ko-KR">
                <a:latin typeface="뫼비우스 Bold" panose="02000500000000000000" pitchFamily="2" charset="-127"/>
                <a:ea typeface="뫼비우스 Regular" panose="02000700060000000000" pitchFamily="2" charset="-127"/>
              </a:rPr>
              <a:t>/28</a:t>
            </a:r>
            <a:endParaRPr lang="ko-KR" altLang="en-US">
              <a:latin typeface="뫼비우스 Bold" panose="0200050000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0948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>
            <a:extLst>
              <a:ext uri="{FF2B5EF4-FFF2-40B4-BE49-F238E27FC236}">
                <a16:creationId xmlns:a16="http://schemas.microsoft.com/office/drawing/2014/main" id="{047CA322-DA65-4C47-AE28-EA45F618D26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8863105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" name="think-cell Slide" r:id="rId10" imgW="473" imgH="473" progId="TCLayout.ActiveDocument.1">
                  <p:embed/>
                </p:oleObj>
              </mc:Choice>
              <mc:Fallback>
                <p:oleObj name="think-cell Slide" r:id="rId10" imgW="473" imgH="473" progId="TCLayout.ActiveDocument.1">
                  <p:embed/>
                  <p:pic>
                    <p:nvPicPr>
                      <p:cNvPr id="2" name="개체 1" hidden="1">
                        <a:extLst>
                          <a:ext uri="{FF2B5EF4-FFF2-40B4-BE49-F238E27FC236}">
                            <a16:creationId xmlns:a16="http://schemas.microsoft.com/office/drawing/2014/main" id="{047CA322-DA65-4C47-AE28-EA45F618D2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9479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3" r:id="rId3"/>
    <p:sldLayoutId id="2147483656" r:id="rId4"/>
    <p:sldLayoutId id="2147483654" r:id="rId5"/>
    <p:sldLayoutId id="2147483655" r:id="rId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C1761-D7BF-4BE9-8606-8E7EB2AC3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ㄷ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34A27F-A619-4FBC-8C9C-A6B5DC304C7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157EE01-8A8D-436C-8CBF-E1B59ACE81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5"/>
          <a:stretch/>
        </p:blipFill>
        <p:spPr bwMode="auto">
          <a:xfrm>
            <a:off x="0" y="12526"/>
            <a:ext cx="9906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BD47505-1C1A-4005-AB94-AEBC6899C568}"/>
              </a:ext>
            </a:extLst>
          </p:cNvPr>
          <p:cNvSpPr/>
          <p:nvPr/>
        </p:nvSpPr>
        <p:spPr>
          <a:xfrm>
            <a:off x="1088722" y="2566053"/>
            <a:ext cx="7728557" cy="136396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solidFill>
                    <a:srgbClr val="8064A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Mid. Workshop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solidFill>
                    <a:srgbClr val="8064A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발표자료</a:t>
            </a:r>
            <a:endParaRPr kumimoji="0" lang="en-US" altLang="ko-KR" sz="3600" b="1" i="0" u="none" strike="noStrike" kern="1200" cap="none" spc="0" normalizeH="0" baseline="0" noProof="0" dirty="0">
              <a:ln>
                <a:solidFill>
                  <a:srgbClr val="8064A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ln>
                  <a:solidFill>
                    <a:srgbClr val="8064A2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</a:rPr>
              <a:t>- 1</a:t>
            </a:r>
            <a:r>
              <a:rPr lang="ko-KR" altLang="en-US" sz="2000" b="1" dirty="0">
                <a:ln>
                  <a:solidFill>
                    <a:srgbClr val="8064A2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</a:rPr>
              <a:t>조 </a:t>
            </a:r>
            <a:r>
              <a:rPr lang="ko-KR" altLang="en-US" sz="2000" b="1" dirty="0" err="1">
                <a:ln>
                  <a:solidFill>
                    <a:srgbClr val="8064A2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</a:rPr>
              <a:t>괜찬조</a:t>
            </a:r>
            <a:r>
              <a:rPr lang="ko-KR" altLang="en-US" sz="2000" b="1" dirty="0">
                <a:ln>
                  <a:solidFill>
                    <a:srgbClr val="8064A2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sz="2000" b="1" dirty="0">
                <a:ln>
                  <a:solidFill>
                    <a:srgbClr val="8064A2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</a:rPr>
              <a:t>-</a:t>
            </a:r>
            <a:endParaRPr kumimoji="0" lang="en-US" altLang="ko-KR" sz="2000" b="1" i="0" u="none" strike="noStrike" kern="1200" cap="none" spc="0" normalizeH="0" baseline="0" noProof="0" dirty="0">
              <a:ln>
                <a:solidFill>
                  <a:srgbClr val="8064A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C61ADD-A4CD-46B2-A3EA-48FD6206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39" b="24583"/>
          <a:stretch/>
        </p:blipFill>
        <p:spPr>
          <a:xfrm>
            <a:off x="8221940" y="5868609"/>
            <a:ext cx="1304458" cy="7210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D466CA-C5D2-4E85-A967-0348BC2B1B65}"/>
              </a:ext>
            </a:extLst>
          </p:cNvPr>
          <p:cNvSpPr txBox="1"/>
          <p:nvPr/>
        </p:nvSpPr>
        <p:spPr>
          <a:xfrm>
            <a:off x="4163212" y="5836355"/>
            <a:ext cx="1579575" cy="392791"/>
          </a:xfrm>
          <a:prstGeom prst="rect">
            <a:avLst/>
          </a:prstGeom>
          <a:noFill/>
        </p:spPr>
        <p:txBody>
          <a:bodyPr wrap="square" lIns="72000" tIns="36000" rIns="72000" bIns="36000" rtlCol="0" anchor="t" anchorCtr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srgbClr val="8064A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2022.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solidFill>
                    <a:srgbClr val="8064A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05. 02</a:t>
            </a:r>
            <a:endParaRPr kumimoji="0" lang="ko-KR" altLang="en-US" sz="1600" b="0" i="0" u="none" strike="noStrike" kern="1200" cap="none" spc="0" normalizeH="0" baseline="0" noProof="0" dirty="0">
              <a:ln>
                <a:solidFill>
                  <a:srgbClr val="8064A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FBAB72-97EB-4327-847B-B108B0CD5A8D}"/>
              </a:ext>
            </a:extLst>
          </p:cNvPr>
          <p:cNvSpPr txBox="1"/>
          <p:nvPr/>
        </p:nvSpPr>
        <p:spPr>
          <a:xfrm>
            <a:off x="1315407" y="2269342"/>
            <a:ext cx="49603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n>
                  <a:solidFill>
                    <a:srgbClr val="8064A2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Cloud</a:t>
            </a:r>
            <a:r>
              <a:rPr lang="ko-KR" altLang="en-US" sz="1600" dirty="0">
                <a:ln>
                  <a:solidFill>
                    <a:srgbClr val="8064A2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kumimoji="0" lang="en-US" altLang="ko-KR" sz="1600" b="0" u="none" strike="noStrike" kern="1200" cap="none" spc="0" normalizeH="0" baseline="0" noProof="0" dirty="0">
                <a:ln>
                  <a:solidFill>
                    <a:srgbClr val="8064A2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App. Modernization </a:t>
            </a:r>
            <a:r>
              <a:rPr kumimoji="0" lang="ko-KR" altLang="en-US" sz="1600" b="0" u="none" strike="noStrike" kern="1200" cap="none" spc="0" normalizeH="0" baseline="0" noProof="0" dirty="0">
                <a:ln>
                  <a:solidFill>
                    <a:srgbClr val="8064A2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전문가를</a:t>
            </a:r>
            <a:r>
              <a:rPr lang="ko-KR" altLang="en-US" sz="1600" dirty="0">
                <a:ln>
                  <a:solidFill>
                    <a:srgbClr val="8064A2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위한</a:t>
            </a:r>
            <a:r>
              <a:rPr kumimoji="0" lang="ko-KR" altLang="en-US" sz="1600" b="0" u="none" strike="noStrike" kern="1200" cap="none" spc="0" normalizeH="0" baseline="0" noProof="0" dirty="0">
                <a:ln>
                  <a:solidFill>
                    <a:srgbClr val="8064A2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 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D466CA-C5D2-4E85-A967-0348BC2B1B65}"/>
              </a:ext>
            </a:extLst>
          </p:cNvPr>
          <p:cNvSpPr txBox="1"/>
          <p:nvPr/>
        </p:nvSpPr>
        <p:spPr>
          <a:xfrm>
            <a:off x="3714785" y="5443564"/>
            <a:ext cx="2454479" cy="357461"/>
          </a:xfrm>
          <a:prstGeom prst="rect">
            <a:avLst/>
          </a:prstGeom>
          <a:noFill/>
        </p:spPr>
        <p:txBody>
          <a:bodyPr wrap="square" lIns="72000" tIns="36000" rIns="72000" bIns="36000" rtlCol="0" anchor="t" anchorCtr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solidFill>
                    <a:srgbClr val="8064A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발표자 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solidFill>
                    <a:srgbClr val="8064A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: </a:t>
            </a: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solidFill>
                    <a:srgbClr val="8064A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우동근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solidFill>
                    <a:srgbClr val="8064A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(Woo)</a:t>
            </a:r>
            <a:endParaRPr kumimoji="0" lang="ko-KR" altLang="en-US" sz="1600" b="1" i="0" u="none" strike="noStrike" kern="1200" cap="none" spc="0" normalizeH="0" baseline="0" noProof="0" dirty="0">
              <a:ln>
                <a:solidFill>
                  <a:srgbClr val="8064A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711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1">
            <a:extLst>
              <a:ext uri="{FF2B5EF4-FFF2-40B4-BE49-F238E27FC236}">
                <a16:creationId xmlns:a16="http://schemas.microsoft.com/office/drawing/2014/main" id="{5BE4F3F6-B359-4615-A7CB-C5598BD465BB}"/>
              </a:ext>
            </a:extLst>
          </p:cNvPr>
          <p:cNvSpPr txBox="1">
            <a:spLocks/>
          </p:cNvSpPr>
          <p:nvPr/>
        </p:nvSpPr>
        <p:spPr>
          <a:xfrm>
            <a:off x="441772" y="266660"/>
            <a:ext cx="7521128" cy="462719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2pPr>
            <a:lvl3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3pPr>
            <a:lvl4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4pPr>
            <a:lvl5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5pPr>
            <a:lvl6pPr marL="456861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6pPr>
            <a:lvl7pPr marL="913722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7pPr>
            <a:lvl8pPr marL="1370580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8pPr>
            <a:lvl9pPr marL="1827438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9pPr>
          </a:lstStyle>
          <a:p>
            <a:pPr marL="0" marR="0" lvl="0" indent="0"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Micro Service</a:t>
            </a:r>
            <a:r>
              <a:rPr kumimoji="1" lang="ko-KR" altLang="en-US" i="0" u="none" strike="noStrike" kern="1200" cap="none" spc="0" normalizeH="0" baseline="0" noProof="0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 설계 </a:t>
            </a:r>
            <a:r>
              <a:rPr lang="en-US" altLang="ko-KR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- </a:t>
            </a:r>
            <a:r>
              <a:rPr lang="ko-KR" altLang="en-US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서비스</a:t>
            </a:r>
            <a:r>
              <a:rPr lang="en-US" altLang="ko-KR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ko-KR" altLang="en-US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시나리오</a:t>
            </a:r>
            <a:endParaRPr kumimoji="1" lang="ko-KR" altLang="en-US" i="0" u="none" strike="noStrike" kern="1200" cap="none" spc="0" normalizeH="0" baseline="0" noProof="0" dirty="0">
              <a:ln>
                <a:solidFill>
                  <a:srgbClr val="E5DDD0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4D019E5-AB5B-4A29-A1D6-D82FF62ED49F}"/>
              </a:ext>
            </a:extLst>
          </p:cNvPr>
          <p:cNvSpPr txBox="1">
            <a:spLocks/>
          </p:cNvSpPr>
          <p:nvPr/>
        </p:nvSpPr>
        <p:spPr>
          <a:xfrm>
            <a:off x="441772" y="881685"/>
            <a:ext cx="9272677" cy="462719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2pPr>
            <a:lvl3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3pPr>
            <a:lvl4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4pPr>
            <a:lvl5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5pPr>
            <a:lvl6pPr marL="456861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6pPr>
            <a:lvl7pPr marL="913722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7pPr>
            <a:lvl8pPr marL="1370580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8pPr>
            <a:lvl9pPr marL="1827438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9pPr>
          </a:lstStyle>
          <a:p>
            <a:pPr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0" kern="0" dirty="0">
                <a:ln>
                  <a:solidFill>
                    <a:srgbClr val="E8252D">
                      <a:alpha val="0"/>
                    </a:srgb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+mn-cs"/>
              </a:rPr>
              <a:t>기능적 요구사항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D39811-5CB6-441A-B62A-C00331E8BAE5}"/>
              </a:ext>
            </a:extLst>
          </p:cNvPr>
          <p:cNvSpPr txBox="1"/>
          <p:nvPr/>
        </p:nvSpPr>
        <p:spPr>
          <a:xfrm>
            <a:off x="441772" y="1374527"/>
            <a:ext cx="911293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200" dirty="0">
              <a:latin typeface="+mn-ea"/>
            </a:endParaRPr>
          </a:p>
          <a:p>
            <a:r>
              <a:rPr lang="en-US" altLang="ko-KR" sz="1200" dirty="0"/>
              <a:t>&lt;</a:t>
            </a:r>
            <a:r>
              <a:rPr lang="ko-KR" altLang="en-US" sz="1200" dirty="0" err="1"/>
              <a:t>차계부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일반회원은 </a:t>
            </a:r>
            <a:r>
              <a:rPr lang="ko-KR" altLang="en-US" sz="1200" dirty="0" err="1"/>
              <a:t>차계부를</a:t>
            </a:r>
            <a:r>
              <a:rPr lang="ko-KR" altLang="en-US" sz="1200" dirty="0"/>
              <a:t> 등록할 수 있다</a:t>
            </a:r>
            <a:r>
              <a:rPr lang="en-US" altLang="ko-KR" sz="1200" dirty="0"/>
              <a:t>.(</a:t>
            </a:r>
            <a:r>
              <a:rPr lang="ko-KR" altLang="en-US" sz="1200" dirty="0" err="1"/>
              <a:t>충전용량</a:t>
            </a:r>
            <a:r>
              <a:rPr lang="en-US" altLang="ko-KR" sz="1200" dirty="0"/>
              <a:t>, </a:t>
            </a:r>
            <a:r>
              <a:rPr lang="ko-KR" altLang="en-US" sz="1200" dirty="0"/>
              <a:t>거리</a:t>
            </a:r>
            <a:r>
              <a:rPr lang="en-US" altLang="ko-KR" sz="1200" dirty="0"/>
              <a:t>, </a:t>
            </a:r>
            <a:r>
              <a:rPr lang="ko-KR" altLang="en-US" sz="1200" dirty="0"/>
              <a:t>메모를 입력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 err="1"/>
              <a:t>일반회원이</a:t>
            </a:r>
            <a:r>
              <a:rPr lang="ko-KR" altLang="en-US" sz="1200" dirty="0"/>
              <a:t> 전비 계산을 하면 전비가 계산되어 </a:t>
            </a:r>
            <a:r>
              <a:rPr lang="ko-KR" altLang="en-US" sz="1200" dirty="0" err="1"/>
              <a:t>차계부에</a:t>
            </a:r>
            <a:r>
              <a:rPr lang="ko-KR" altLang="en-US" sz="1200" dirty="0"/>
              <a:t> 등록된다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일반회원은 본인의 </a:t>
            </a:r>
            <a:r>
              <a:rPr lang="ko-KR" altLang="en-US" sz="1200" dirty="0" err="1"/>
              <a:t>차계부를</a:t>
            </a:r>
            <a:r>
              <a:rPr lang="ko-KR" altLang="en-US" sz="1200" dirty="0"/>
              <a:t> 수정</a:t>
            </a:r>
            <a:r>
              <a:rPr lang="en-US" altLang="ko-KR" sz="1200" dirty="0"/>
              <a:t>,</a:t>
            </a:r>
            <a:r>
              <a:rPr lang="ko-KR" altLang="en-US" sz="1200" dirty="0"/>
              <a:t>삭제할 수 있다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일반회원은 </a:t>
            </a:r>
            <a:r>
              <a:rPr lang="ko-KR" altLang="en-US" sz="1200" dirty="0"/>
              <a:t>본인의 </a:t>
            </a:r>
            <a:r>
              <a:rPr lang="ko-KR" altLang="en-US" sz="1200" dirty="0" err="1"/>
              <a:t>차계부를</a:t>
            </a:r>
            <a:r>
              <a:rPr lang="ko-KR" altLang="en-US" sz="1200" dirty="0"/>
              <a:t> 조회할 수 있다</a:t>
            </a:r>
            <a:r>
              <a:rPr lang="en-US" altLang="ko-KR" sz="1200" dirty="0" smtClean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r>
              <a:rPr lang="en-US" altLang="ko-KR" sz="1200" dirty="0"/>
              <a:t>&lt;</a:t>
            </a:r>
            <a:r>
              <a:rPr lang="ko-KR" altLang="en-US" sz="1200" dirty="0"/>
              <a:t>후기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일반회원은 충전소이용내역을 조회한다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일반회원은 충전소 후기를 등록한다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일반회원은 후기 내역을 수정</a:t>
            </a:r>
            <a:r>
              <a:rPr lang="en-US" altLang="ko-KR" sz="1200" dirty="0"/>
              <a:t>,</a:t>
            </a:r>
            <a:r>
              <a:rPr lang="ko-KR" altLang="en-US" sz="1200" dirty="0"/>
              <a:t>삭제한다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내가 </a:t>
            </a:r>
            <a:r>
              <a:rPr lang="ko-KR" altLang="en-US" sz="1200" dirty="0"/>
              <a:t>등록한 후기를 </a:t>
            </a:r>
            <a:r>
              <a:rPr lang="ko-KR" altLang="en-US" sz="1200" dirty="0" smtClean="0"/>
              <a:t>조회한다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endParaRPr lang="ko-KR" altLang="en-US" sz="1200" dirty="0"/>
          </a:p>
          <a:p>
            <a:r>
              <a:rPr lang="en-US" altLang="ko-KR" sz="1200" dirty="0"/>
              <a:t>&lt;</a:t>
            </a:r>
            <a:r>
              <a:rPr lang="ko-KR" altLang="en-US" sz="1200" dirty="0"/>
              <a:t>커뮤니티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일반 회원은 등록된 </a:t>
            </a:r>
            <a:r>
              <a:rPr lang="ko-KR" altLang="en-US" sz="1200" dirty="0" err="1"/>
              <a:t>게시글</a:t>
            </a:r>
            <a:r>
              <a:rPr lang="ko-KR" altLang="en-US" sz="1200" dirty="0"/>
              <a:t> 목록을 조회할 수 있다</a:t>
            </a:r>
            <a:r>
              <a:rPr lang="en-US" altLang="ko-KR" sz="1200" dirty="0"/>
              <a:t>. (</a:t>
            </a:r>
            <a:r>
              <a:rPr lang="ko-KR" altLang="en-US" sz="1200" dirty="0"/>
              <a:t>충전기 고장</a:t>
            </a:r>
            <a:r>
              <a:rPr lang="en-US" altLang="ko-KR" sz="1200" dirty="0"/>
              <a:t>, </a:t>
            </a:r>
            <a:r>
              <a:rPr lang="ko-KR" altLang="en-US" sz="1200" dirty="0"/>
              <a:t>전비 자랑</a:t>
            </a:r>
            <a:r>
              <a:rPr lang="en-US" altLang="ko-KR" sz="1200" dirty="0"/>
              <a:t>, </a:t>
            </a:r>
            <a:r>
              <a:rPr lang="ko-KR" altLang="en-US" sz="1200" dirty="0"/>
              <a:t>충전소 후기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충전기 상태가 </a:t>
            </a:r>
            <a:r>
              <a:rPr lang="ko-KR" altLang="en-US" sz="1200" dirty="0" err="1"/>
              <a:t>점검중으로</a:t>
            </a:r>
            <a:r>
              <a:rPr lang="ko-KR" altLang="en-US" sz="1200" dirty="0"/>
              <a:t> 변경되면 </a:t>
            </a:r>
            <a:r>
              <a:rPr lang="ko-KR" altLang="en-US" sz="1200" dirty="0" err="1"/>
              <a:t>게시글로</a:t>
            </a:r>
            <a:r>
              <a:rPr lang="ko-KR" altLang="en-US" sz="1200" dirty="0"/>
              <a:t> 등록된다</a:t>
            </a:r>
            <a:r>
              <a:rPr lang="en-US" altLang="ko-KR" sz="1200" dirty="0"/>
              <a:t>. (</a:t>
            </a:r>
            <a:r>
              <a:rPr lang="ko-KR" altLang="en-US" sz="1200" dirty="0"/>
              <a:t>충전기 고장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전비가 </a:t>
            </a:r>
            <a:r>
              <a:rPr lang="en-US" altLang="ko-KR" sz="1200" dirty="0"/>
              <a:t>6</a:t>
            </a:r>
            <a:r>
              <a:rPr lang="ko-KR" altLang="en-US" sz="1200" dirty="0"/>
              <a:t>이상일 경우 </a:t>
            </a:r>
            <a:r>
              <a:rPr lang="ko-KR" altLang="en-US" sz="1200" dirty="0" err="1"/>
              <a:t>게시글로</a:t>
            </a:r>
            <a:r>
              <a:rPr lang="ko-KR" altLang="en-US" sz="1200" dirty="0"/>
              <a:t> 등록 된다</a:t>
            </a:r>
            <a:r>
              <a:rPr lang="en-US" altLang="ko-KR" sz="1200" dirty="0"/>
              <a:t>. (</a:t>
            </a:r>
            <a:r>
              <a:rPr lang="ko-KR" altLang="en-US" sz="1200" dirty="0"/>
              <a:t>전비 자랑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 err="1"/>
              <a:t>일반회원이</a:t>
            </a:r>
            <a:r>
              <a:rPr lang="ko-KR" altLang="en-US" sz="1200" dirty="0"/>
              <a:t> 충전소 </a:t>
            </a:r>
            <a:r>
              <a:rPr lang="ko-KR" altLang="en-US" sz="1200" dirty="0" err="1"/>
              <a:t>별점</a:t>
            </a:r>
            <a:r>
              <a:rPr lang="ko-KR" altLang="en-US" sz="1200" dirty="0"/>
              <a:t> </a:t>
            </a:r>
            <a:r>
              <a:rPr lang="en-US" altLang="ko-KR" sz="1200" dirty="0"/>
              <a:t>5</a:t>
            </a:r>
            <a:r>
              <a:rPr lang="ko-KR" altLang="en-US" sz="1200" dirty="0"/>
              <a:t>개를 등록하면 </a:t>
            </a:r>
            <a:r>
              <a:rPr lang="ko-KR" altLang="en-US" sz="1200" dirty="0" err="1"/>
              <a:t>게시글로</a:t>
            </a:r>
            <a:r>
              <a:rPr lang="ko-KR" altLang="en-US" sz="1200" dirty="0"/>
              <a:t> 등록 된다</a:t>
            </a:r>
            <a:r>
              <a:rPr lang="en-US" altLang="ko-KR" sz="1200" dirty="0"/>
              <a:t>. (</a:t>
            </a:r>
            <a:r>
              <a:rPr lang="ko-KR" altLang="en-US" sz="1200" dirty="0"/>
              <a:t>충전소 후기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일반 회원은 </a:t>
            </a:r>
            <a:r>
              <a:rPr lang="ko-KR" altLang="en-US" sz="1200" dirty="0" err="1"/>
              <a:t>좋아요를</a:t>
            </a:r>
            <a:r>
              <a:rPr lang="ko-KR" altLang="en-US" sz="1200" dirty="0"/>
              <a:t> 등록</a:t>
            </a:r>
            <a:r>
              <a:rPr lang="en-US" altLang="ko-KR" sz="1200" dirty="0"/>
              <a:t>, </a:t>
            </a:r>
            <a:r>
              <a:rPr lang="ko-KR" altLang="en-US" sz="1200" dirty="0"/>
              <a:t>삭제할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일반 회원은 댓글을 등록</a:t>
            </a:r>
            <a:r>
              <a:rPr lang="en-US" altLang="ko-KR" sz="1200" dirty="0"/>
              <a:t>,</a:t>
            </a:r>
            <a:r>
              <a:rPr lang="ko-KR" altLang="en-US" sz="1200" dirty="0"/>
              <a:t>수정</a:t>
            </a:r>
            <a:r>
              <a:rPr lang="en-US" altLang="ko-KR" sz="1200" dirty="0"/>
              <a:t>,</a:t>
            </a:r>
            <a:r>
              <a:rPr lang="ko-KR" altLang="en-US" sz="1200" dirty="0"/>
              <a:t>삭제할 수 있다</a:t>
            </a:r>
            <a:r>
              <a:rPr lang="en-US" altLang="ko-KR" sz="1200" dirty="0"/>
              <a:t>.</a:t>
            </a:r>
          </a:p>
          <a:p>
            <a:endParaRPr lang="ko-KR" altLang="en-US" sz="1200" dirty="0">
              <a:latin typeface="+mn-ea"/>
            </a:endParaRPr>
          </a:p>
          <a:p>
            <a:r>
              <a:rPr lang="en-US" altLang="ko-KR" sz="1200" dirty="0"/>
              <a:t>&lt;</a:t>
            </a:r>
            <a:r>
              <a:rPr lang="ko-KR" altLang="en-US" sz="1200" dirty="0" err="1"/>
              <a:t>마이페이지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 err="1"/>
              <a:t>일반회원은고장신고</a:t>
            </a:r>
            <a:r>
              <a:rPr lang="ko-KR" altLang="en-US" sz="1200" dirty="0"/>
              <a:t> 접수 내역을 조회한다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 err="1"/>
              <a:t>일반회원은즐겨찾기</a:t>
            </a:r>
            <a:r>
              <a:rPr lang="ko-KR" altLang="en-US" sz="1200" dirty="0"/>
              <a:t> 등록 내역을 조회한다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일반회원은 </a:t>
            </a:r>
            <a:r>
              <a:rPr lang="ko-KR" altLang="en-US" sz="1200" dirty="0" err="1"/>
              <a:t>차계부</a:t>
            </a:r>
            <a:r>
              <a:rPr lang="ko-KR" altLang="en-US" sz="1200" dirty="0"/>
              <a:t> 등록 이력을 조회한다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일반회원은충전소 후기 등록 내역을 조회한다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일반회원은충전소 후기 등록 내역에 좋아요 </a:t>
            </a:r>
            <a:r>
              <a:rPr lang="en-US" altLang="ko-KR" sz="1200" dirty="0"/>
              <a:t>/ </a:t>
            </a:r>
            <a:r>
              <a:rPr lang="ko-KR" altLang="en-US" sz="1200" dirty="0"/>
              <a:t>댓글 을 조회한다</a:t>
            </a:r>
          </a:p>
        </p:txBody>
      </p:sp>
    </p:spTree>
    <p:extLst>
      <p:ext uri="{BB962C8B-B14F-4D97-AF65-F5344CB8AC3E}">
        <p14:creationId xmlns:p14="http://schemas.microsoft.com/office/powerpoint/2010/main" val="89004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1">
            <a:extLst>
              <a:ext uri="{FF2B5EF4-FFF2-40B4-BE49-F238E27FC236}">
                <a16:creationId xmlns:a16="http://schemas.microsoft.com/office/drawing/2014/main" id="{5BE4F3F6-B359-4615-A7CB-C5598BD465BB}"/>
              </a:ext>
            </a:extLst>
          </p:cNvPr>
          <p:cNvSpPr txBox="1">
            <a:spLocks/>
          </p:cNvSpPr>
          <p:nvPr/>
        </p:nvSpPr>
        <p:spPr>
          <a:xfrm>
            <a:off x="441772" y="266660"/>
            <a:ext cx="7521128" cy="462719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2pPr>
            <a:lvl3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3pPr>
            <a:lvl4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4pPr>
            <a:lvl5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5pPr>
            <a:lvl6pPr marL="456861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6pPr>
            <a:lvl7pPr marL="913722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7pPr>
            <a:lvl8pPr marL="1370580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8pPr>
            <a:lvl9pPr marL="1827438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9pPr>
          </a:lstStyle>
          <a:p>
            <a:pPr marL="0" marR="0" lvl="0" indent="0"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Micro Service</a:t>
            </a:r>
            <a:r>
              <a:rPr kumimoji="1" lang="ko-KR" altLang="en-US" i="0" u="none" strike="noStrike" kern="1200" cap="none" spc="0" normalizeH="0" baseline="0" noProof="0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 설계 </a:t>
            </a:r>
            <a:r>
              <a:rPr kumimoji="1" lang="en-US" altLang="ko-KR" i="0" u="none" strike="noStrike" kern="1200" cap="none" spc="0" normalizeH="0" baseline="0" noProof="0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-</a:t>
            </a:r>
            <a:r>
              <a:rPr lang="en-US" altLang="ko-KR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ko-KR" altLang="en-US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서비스</a:t>
            </a:r>
            <a:r>
              <a:rPr lang="en-US" altLang="ko-KR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ko-KR" altLang="en-US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시나리오</a:t>
            </a:r>
            <a:endParaRPr kumimoji="1" lang="ko-KR" altLang="en-US" i="0" u="none" strike="noStrike" kern="1200" cap="none" spc="0" normalizeH="0" baseline="0" noProof="0" dirty="0">
              <a:ln>
                <a:solidFill>
                  <a:srgbClr val="E5DDD0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4D019E5-AB5B-4A29-A1D6-D82FF62ED49F}"/>
              </a:ext>
            </a:extLst>
          </p:cNvPr>
          <p:cNvSpPr txBox="1">
            <a:spLocks/>
          </p:cNvSpPr>
          <p:nvPr/>
        </p:nvSpPr>
        <p:spPr>
          <a:xfrm>
            <a:off x="441772" y="881685"/>
            <a:ext cx="9272677" cy="462719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2pPr>
            <a:lvl3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3pPr>
            <a:lvl4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4pPr>
            <a:lvl5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5pPr>
            <a:lvl6pPr marL="456861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6pPr>
            <a:lvl7pPr marL="913722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7pPr>
            <a:lvl8pPr marL="1370580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8pPr>
            <a:lvl9pPr marL="1827438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9pPr>
          </a:lstStyle>
          <a:p>
            <a:pPr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0" kern="0" dirty="0">
                <a:ln>
                  <a:solidFill>
                    <a:srgbClr val="E8252D">
                      <a:alpha val="0"/>
                    </a:srgb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+mn-cs"/>
              </a:rPr>
              <a:t>비기능적 요구사항 </a:t>
            </a:r>
            <a:r>
              <a:rPr lang="en-US" altLang="ko-KR" sz="1600" b="0" kern="0" dirty="0">
                <a:ln>
                  <a:solidFill>
                    <a:srgbClr val="E8252D">
                      <a:alpha val="0"/>
                    </a:srgb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+mn-cs"/>
              </a:rPr>
              <a:t>– </a:t>
            </a:r>
            <a:r>
              <a:rPr lang="ko-KR" altLang="en-US" sz="1600" b="0" kern="0" dirty="0">
                <a:ln>
                  <a:solidFill>
                    <a:srgbClr val="E8252D">
                      <a:alpha val="0"/>
                    </a:srgb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+mn-cs"/>
              </a:rPr>
              <a:t>트랜잭션</a:t>
            </a:r>
            <a:r>
              <a:rPr lang="en-US" altLang="ko-KR" sz="1600" b="0" kern="0" dirty="0">
                <a:ln>
                  <a:solidFill>
                    <a:srgbClr val="E8252D">
                      <a:alpha val="0"/>
                    </a:srgb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+mn-cs"/>
              </a:rPr>
              <a:t>, </a:t>
            </a:r>
            <a:r>
              <a:rPr lang="ko-KR" altLang="en-US" sz="1600" b="0" kern="0" dirty="0">
                <a:ln>
                  <a:solidFill>
                    <a:srgbClr val="E8252D">
                      <a:alpha val="0"/>
                    </a:srgb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+mn-cs"/>
              </a:rPr>
              <a:t>장애격리</a:t>
            </a:r>
            <a:r>
              <a:rPr lang="en-US" altLang="ko-KR" sz="1600" b="0" kern="0" dirty="0">
                <a:ln>
                  <a:solidFill>
                    <a:srgbClr val="E8252D">
                      <a:alpha val="0"/>
                    </a:srgb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+mn-cs"/>
              </a:rPr>
              <a:t>, </a:t>
            </a:r>
            <a:r>
              <a:rPr lang="ko-KR" altLang="en-US" sz="1600" b="0" kern="0" dirty="0">
                <a:ln>
                  <a:solidFill>
                    <a:srgbClr val="E8252D">
                      <a:alpha val="0"/>
                    </a:srgb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+mn-cs"/>
              </a:rPr>
              <a:t>성능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67692E-CD8A-4BF9-B791-4FB3FBC1F079}"/>
              </a:ext>
            </a:extLst>
          </p:cNvPr>
          <p:cNvSpPr txBox="1"/>
          <p:nvPr/>
        </p:nvSpPr>
        <p:spPr>
          <a:xfrm>
            <a:off x="521642" y="1630010"/>
            <a:ext cx="903722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트랜잭션</a:t>
            </a:r>
            <a:r>
              <a:rPr lang="en-US" altLang="ko-KR" sz="1200" dirty="0"/>
              <a:t>&gt;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일반 </a:t>
            </a:r>
            <a:r>
              <a:rPr lang="ko-KR" altLang="en-US" sz="1200" dirty="0"/>
              <a:t>회원이 </a:t>
            </a:r>
            <a:r>
              <a:rPr lang="ko-KR" altLang="en-US" sz="1200" dirty="0" err="1"/>
              <a:t>고장신고를</a:t>
            </a:r>
            <a:r>
              <a:rPr lang="ko-KR" altLang="en-US" sz="1200" dirty="0"/>
              <a:t> 하면 충전기 상태가 즉시 </a:t>
            </a:r>
            <a:r>
              <a:rPr lang="en-US" altLang="ko-KR" sz="1200" dirty="0"/>
              <a:t>"</a:t>
            </a:r>
            <a:r>
              <a:rPr lang="ko-KR" altLang="en-US" sz="1200" dirty="0" err="1"/>
              <a:t>점검중</a:t>
            </a:r>
            <a:r>
              <a:rPr lang="en-US" altLang="ko-KR" sz="1200" dirty="0"/>
              <a:t>"</a:t>
            </a:r>
            <a:r>
              <a:rPr lang="ko-KR" altLang="en-US" sz="1200" dirty="0"/>
              <a:t>으로 변경된다 </a:t>
            </a:r>
            <a:r>
              <a:rPr lang="en-US" altLang="ko-KR" sz="1200" dirty="0"/>
              <a:t>-&gt; </a:t>
            </a:r>
            <a:r>
              <a:rPr lang="en-US" altLang="ko-KR" sz="1200" dirty="0" smtClean="0"/>
              <a:t>Sync</a:t>
            </a:r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r>
              <a:rPr lang="en-US" altLang="ko-KR" sz="1200" dirty="0"/>
              <a:t>&lt;</a:t>
            </a:r>
            <a:r>
              <a:rPr lang="ko-KR" altLang="en-US" sz="1200" dirty="0" err="1"/>
              <a:t>장애격리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커뮤니티 서비스에 장애가 발생해도 충전기 상태 변경과</a:t>
            </a:r>
            <a:r>
              <a:rPr lang="en-US" altLang="ko-KR" sz="1200" dirty="0"/>
              <a:t>(</a:t>
            </a:r>
            <a:r>
              <a:rPr lang="ko-KR" altLang="en-US" sz="1200" dirty="0"/>
              <a:t>사용가능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점검중</a:t>
            </a:r>
            <a:r>
              <a:rPr lang="en-US" altLang="ko-KR" sz="1200" dirty="0"/>
              <a:t>) </a:t>
            </a:r>
            <a:r>
              <a:rPr lang="ko-KR" altLang="en-US" sz="1200" dirty="0" err="1"/>
              <a:t>게시글은</a:t>
            </a:r>
            <a:r>
              <a:rPr lang="ko-KR" altLang="en-US" sz="1200" dirty="0"/>
              <a:t> 등록 가능해야 한다 </a:t>
            </a:r>
            <a:r>
              <a:rPr lang="en-US" altLang="ko-KR" sz="1200" dirty="0"/>
              <a:t>-&gt; </a:t>
            </a:r>
            <a:r>
              <a:rPr lang="en-US" altLang="ko-KR" sz="1200" dirty="0" err="1"/>
              <a:t>Async</a:t>
            </a:r>
            <a:r>
              <a:rPr lang="en-US" altLang="ko-KR" sz="1200" dirty="0"/>
              <a:t>/Eventual Consistency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충전기 </a:t>
            </a:r>
            <a:r>
              <a:rPr lang="ko-KR" altLang="en-US" sz="1200" dirty="0" err="1"/>
              <a:t>고장신고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상태변경이</a:t>
            </a:r>
            <a:r>
              <a:rPr lang="ko-KR" altLang="en-US" sz="1200" dirty="0"/>
              <a:t> </a:t>
            </a:r>
            <a:r>
              <a:rPr lang="ko-KR" altLang="en-US" sz="1200" dirty="0" err="1"/>
              <a:t>과중되면</a:t>
            </a:r>
            <a:r>
              <a:rPr lang="ko-KR" altLang="en-US" sz="1200" dirty="0"/>
              <a:t> 잠시 후에 하도록 유도한다 </a:t>
            </a:r>
            <a:r>
              <a:rPr lang="en-US" altLang="ko-KR" sz="1200" dirty="0"/>
              <a:t>-&gt; Circuit Breaker, </a:t>
            </a:r>
            <a:r>
              <a:rPr lang="en-US" altLang="ko-KR" sz="1200" dirty="0" smtClean="0"/>
              <a:t>Fallback</a:t>
            </a:r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r>
              <a:rPr lang="en-US" altLang="ko-KR" sz="1200" dirty="0"/>
              <a:t>&lt;</a:t>
            </a:r>
            <a:r>
              <a:rPr lang="ko-KR" altLang="en-US" sz="1200" dirty="0"/>
              <a:t>성능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 err="1"/>
              <a:t>일반회원이</a:t>
            </a:r>
            <a:r>
              <a:rPr lang="ko-KR" altLang="en-US" sz="1200" dirty="0"/>
              <a:t> 고장신고내역을 </a:t>
            </a:r>
            <a:r>
              <a:rPr lang="ko-KR" altLang="en-US" sz="1200" dirty="0" err="1"/>
              <a:t>마이페이지에서</a:t>
            </a:r>
            <a:r>
              <a:rPr lang="ko-KR" altLang="en-US" sz="1200" dirty="0"/>
              <a:t> 확인 할 수 있어야 한다 </a:t>
            </a:r>
            <a:r>
              <a:rPr lang="en-US" altLang="ko-KR" sz="1200" dirty="0"/>
              <a:t>-&gt; CQRS</a:t>
            </a:r>
          </a:p>
        </p:txBody>
      </p:sp>
    </p:spTree>
    <p:extLst>
      <p:ext uri="{BB962C8B-B14F-4D97-AF65-F5344CB8AC3E}">
        <p14:creationId xmlns:p14="http://schemas.microsoft.com/office/powerpoint/2010/main" val="332888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23250" t="25260" r="51083" b="14740"/>
          <a:stretch/>
        </p:blipFill>
        <p:spPr>
          <a:xfrm>
            <a:off x="5416232" y="1153612"/>
            <a:ext cx="3515267" cy="4622348"/>
          </a:xfrm>
          <a:prstGeom prst="rect">
            <a:avLst/>
          </a:prstGeom>
        </p:spPr>
      </p:pic>
      <p:sp>
        <p:nvSpPr>
          <p:cNvPr id="38" name="제목 1">
            <a:extLst>
              <a:ext uri="{FF2B5EF4-FFF2-40B4-BE49-F238E27FC236}">
                <a16:creationId xmlns:a16="http://schemas.microsoft.com/office/drawing/2014/main" id="{5BE4F3F6-B359-4615-A7CB-C5598BD465BB}"/>
              </a:ext>
            </a:extLst>
          </p:cNvPr>
          <p:cNvSpPr txBox="1">
            <a:spLocks/>
          </p:cNvSpPr>
          <p:nvPr/>
        </p:nvSpPr>
        <p:spPr>
          <a:xfrm>
            <a:off x="441772" y="266660"/>
            <a:ext cx="7521128" cy="462719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2pPr>
            <a:lvl3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3pPr>
            <a:lvl4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4pPr>
            <a:lvl5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5pPr>
            <a:lvl6pPr marL="456861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6pPr>
            <a:lvl7pPr marL="913722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7pPr>
            <a:lvl8pPr marL="1370580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8pPr>
            <a:lvl9pPr marL="1827438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9pPr>
          </a:lstStyle>
          <a:p>
            <a:pPr marL="0" marR="0" lvl="0" indent="0"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이벤트 </a:t>
            </a:r>
            <a:r>
              <a:rPr lang="ko-KR" altLang="en-US" dirty="0" err="1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스토밍</a:t>
            </a:r>
            <a:r>
              <a:rPr lang="ko-KR" altLang="en-US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- </a:t>
            </a:r>
            <a:r>
              <a:rPr lang="ko-KR" altLang="en-US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이벤트 도출</a:t>
            </a:r>
            <a:endParaRPr kumimoji="1" lang="ko-KR" altLang="en-US" i="0" u="none" strike="noStrike" kern="1200" cap="none" spc="0" normalizeH="0" baseline="0" noProof="0" dirty="0">
              <a:ln>
                <a:solidFill>
                  <a:srgbClr val="E5DDD0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18500" t="25110" r="47416" b="10149"/>
          <a:stretch/>
        </p:blipFill>
        <p:spPr>
          <a:xfrm>
            <a:off x="274320" y="1036319"/>
            <a:ext cx="5141912" cy="549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1">
            <a:extLst>
              <a:ext uri="{FF2B5EF4-FFF2-40B4-BE49-F238E27FC236}">
                <a16:creationId xmlns:a16="http://schemas.microsoft.com/office/drawing/2014/main" id="{5BE4F3F6-B359-4615-A7CB-C5598BD465BB}"/>
              </a:ext>
            </a:extLst>
          </p:cNvPr>
          <p:cNvSpPr txBox="1">
            <a:spLocks/>
          </p:cNvSpPr>
          <p:nvPr/>
        </p:nvSpPr>
        <p:spPr>
          <a:xfrm>
            <a:off x="441772" y="266660"/>
            <a:ext cx="7521128" cy="462719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2pPr>
            <a:lvl3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3pPr>
            <a:lvl4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4pPr>
            <a:lvl5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5pPr>
            <a:lvl6pPr marL="456861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6pPr>
            <a:lvl7pPr marL="913722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7pPr>
            <a:lvl8pPr marL="1370580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8pPr>
            <a:lvl9pPr marL="1827438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9pPr>
          </a:lstStyle>
          <a:p>
            <a:pPr marL="0" marR="0" lvl="0" indent="0"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이벤트 </a:t>
            </a:r>
            <a:r>
              <a:rPr lang="ko-KR" altLang="en-US" dirty="0" err="1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스토밍</a:t>
            </a:r>
            <a:r>
              <a:rPr lang="ko-KR" altLang="en-US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- </a:t>
            </a:r>
            <a:r>
              <a:rPr kumimoji="1" lang="en-US" altLang="ko-KR" i="0" u="none" strike="noStrike" kern="1200" cap="none" spc="0" normalizeH="0" baseline="0" noProof="0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Actor / Command </a:t>
            </a:r>
            <a:r>
              <a:rPr kumimoji="1" lang="ko-KR" altLang="en-US" i="0" u="none" strike="noStrike" kern="1200" cap="none" spc="0" normalizeH="0" baseline="0" noProof="0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도출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6121" t="26011" r="29299" b="15413"/>
          <a:stretch/>
        </p:blipFill>
        <p:spPr>
          <a:xfrm>
            <a:off x="196011" y="979580"/>
            <a:ext cx="4394462" cy="368385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33834" t="26889" r="31666" b="10297"/>
          <a:stretch/>
        </p:blipFill>
        <p:spPr>
          <a:xfrm>
            <a:off x="4635909" y="1106516"/>
            <a:ext cx="4553453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8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0751" t="26296" r="14416" b="9408"/>
          <a:stretch/>
        </p:blipFill>
        <p:spPr>
          <a:xfrm>
            <a:off x="441772" y="1061720"/>
            <a:ext cx="8955116" cy="5283083"/>
          </a:xfrm>
          <a:prstGeom prst="rect">
            <a:avLst/>
          </a:prstGeom>
        </p:spPr>
      </p:pic>
      <p:sp>
        <p:nvSpPr>
          <p:cNvPr id="38" name="제목 1">
            <a:extLst>
              <a:ext uri="{FF2B5EF4-FFF2-40B4-BE49-F238E27FC236}">
                <a16:creationId xmlns:a16="http://schemas.microsoft.com/office/drawing/2014/main" id="{5BE4F3F6-B359-4615-A7CB-C5598BD465BB}"/>
              </a:ext>
            </a:extLst>
          </p:cNvPr>
          <p:cNvSpPr txBox="1">
            <a:spLocks/>
          </p:cNvSpPr>
          <p:nvPr/>
        </p:nvSpPr>
        <p:spPr>
          <a:xfrm>
            <a:off x="441772" y="266660"/>
            <a:ext cx="7521128" cy="462719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2pPr>
            <a:lvl3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3pPr>
            <a:lvl4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4pPr>
            <a:lvl5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5pPr>
            <a:lvl6pPr marL="456861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6pPr>
            <a:lvl7pPr marL="913722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7pPr>
            <a:lvl8pPr marL="1370580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8pPr>
            <a:lvl9pPr marL="1827438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9pPr>
          </a:lstStyle>
          <a:p>
            <a:pPr marL="0" marR="0" lvl="0" indent="0"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이벤트 </a:t>
            </a:r>
            <a:r>
              <a:rPr lang="ko-KR" altLang="en-US" dirty="0" err="1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스토밍</a:t>
            </a:r>
            <a:r>
              <a:rPr lang="ko-KR" altLang="en-US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- </a:t>
            </a:r>
            <a:r>
              <a:rPr kumimoji="1" lang="en-US" altLang="ko-KR" i="0" u="none" strike="noStrike" kern="1200" cap="none" spc="0" normalizeH="0" baseline="0" noProof="0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Actor / Command </a:t>
            </a:r>
            <a:r>
              <a:rPr kumimoji="1" lang="ko-KR" altLang="en-US" i="0" u="none" strike="noStrike" kern="1200" cap="none" spc="0" normalizeH="0" baseline="0" noProof="0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도출</a:t>
            </a:r>
          </a:p>
        </p:txBody>
      </p:sp>
    </p:spTree>
    <p:extLst>
      <p:ext uri="{BB962C8B-B14F-4D97-AF65-F5344CB8AC3E}">
        <p14:creationId xmlns:p14="http://schemas.microsoft.com/office/powerpoint/2010/main" val="223886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1">
            <a:extLst>
              <a:ext uri="{FF2B5EF4-FFF2-40B4-BE49-F238E27FC236}">
                <a16:creationId xmlns:a16="http://schemas.microsoft.com/office/drawing/2014/main" id="{5BE4F3F6-B359-4615-A7CB-C5598BD465BB}"/>
              </a:ext>
            </a:extLst>
          </p:cNvPr>
          <p:cNvSpPr txBox="1">
            <a:spLocks/>
          </p:cNvSpPr>
          <p:nvPr/>
        </p:nvSpPr>
        <p:spPr>
          <a:xfrm>
            <a:off x="441772" y="266660"/>
            <a:ext cx="7521128" cy="462719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2pPr>
            <a:lvl3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3pPr>
            <a:lvl4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4pPr>
            <a:lvl5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5pPr>
            <a:lvl6pPr marL="456861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6pPr>
            <a:lvl7pPr marL="913722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7pPr>
            <a:lvl8pPr marL="1370580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8pPr>
            <a:lvl9pPr marL="1827438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9pPr>
          </a:lstStyle>
          <a:p>
            <a:pPr marL="0" marR="0" lvl="0" indent="0"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이벤트 </a:t>
            </a:r>
            <a:r>
              <a:rPr lang="ko-KR" altLang="en-US" dirty="0" err="1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스토밍</a:t>
            </a:r>
            <a:r>
              <a:rPr lang="ko-KR" altLang="en-US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- </a:t>
            </a:r>
            <a:r>
              <a:rPr kumimoji="1" lang="en-US" altLang="ko-KR" i="0" u="none" strike="noStrike" kern="1200" cap="none" spc="0" normalizeH="0" baseline="0" noProof="0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Aggregate </a:t>
            </a:r>
            <a:r>
              <a:rPr kumimoji="1" lang="ko-KR" altLang="en-US" i="0" u="none" strike="noStrike" kern="1200" cap="none" spc="0" normalizeH="0" baseline="0" noProof="0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도출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20333" t="26148" r="14751" b="10148"/>
          <a:stretch/>
        </p:blipFill>
        <p:spPr>
          <a:xfrm>
            <a:off x="243840" y="1036320"/>
            <a:ext cx="9055821" cy="559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04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2083" t="27482" r="30833" b="12665"/>
          <a:stretch/>
        </p:blipFill>
        <p:spPr>
          <a:xfrm>
            <a:off x="228600" y="1022730"/>
            <a:ext cx="9460112" cy="5576190"/>
          </a:xfrm>
          <a:prstGeom prst="rect">
            <a:avLst/>
          </a:prstGeom>
        </p:spPr>
      </p:pic>
      <p:sp>
        <p:nvSpPr>
          <p:cNvPr id="38" name="제목 1">
            <a:extLst>
              <a:ext uri="{FF2B5EF4-FFF2-40B4-BE49-F238E27FC236}">
                <a16:creationId xmlns:a16="http://schemas.microsoft.com/office/drawing/2014/main" id="{5BE4F3F6-B359-4615-A7CB-C5598BD465BB}"/>
              </a:ext>
            </a:extLst>
          </p:cNvPr>
          <p:cNvSpPr txBox="1">
            <a:spLocks/>
          </p:cNvSpPr>
          <p:nvPr/>
        </p:nvSpPr>
        <p:spPr>
          <a:xfrm>
            <a:off x="441772" y="266660"/>
            <a:ext cx="7521128" cy="462719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2pPr>
            <a:lvl3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3pPr>
            <a:lvl4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4pPr>
            <a:lvl5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5pPr>
            <a:lvl6pPr marL="456861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6pPr>
            <a:lvl7pPr marL="913722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7pPr>
            <a:lvl8pPr marL="1370580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8pPr>
            <a:lvl9pPr marL="1827438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9pPr>
          </a:lstStyle>
          <a:p>
            <a:pPr marL="0" marR="0" lvl="0" indent="0"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이벤트 </a:t>
            </a:r>
            <a:r>
              <a:rPr lang="ko-KR" altLang="en-US" dirty="0" err="1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스토밍</a:t>
            </a:r>
            <a:r>
              <a:rPr lang="ko-KR" altLang="en-US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- </a:t>
            </a:r>
            <a:r>
              <a:rPr kumimoji="1" lang="en-US" altLang="ko-KR" i="0" u="none" strike="noStrike" kern="1200" cap="none" spc="0" normalizeH="0" baseline="0" noProof="0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Aggregate </a:t>
            </a:r>
            <a:r>
              <a:rPr kumimoji="1" lang="ko-KR" altLang="en-US" i="0" u="none" strike="noStrike" kern="1200" cap="none" spc="0" normalizeH="0" baseline="0" noProof="0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도출</a:t>
            </a:r>
          </a:p>
        </p:txBody>
      </p:sp>
    </p:spTree>
    <p:extLst>
      <p:ext uri="{BB962C8B-B14F-4D97-AF65-F5344CB8AC3E}">
        <p14:creationId xmlns:p14="http://schemas.microsoft.com/office/powerpoint/2010/main" val="249237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1">
            <a:extLst>
              <a:ext uri="{FF2B5EF4-FFF2-40B4-BE49-F238E27FC236}">
                <a16:creationId xmlns:a16="http://schemas.microsoft.com/office/drawing/2014/main" id="{5BE4F3F6-B359-4615-A7CB-C5598BD465BB}"/>
              </a:ext>
            </a:extLst>
          </p:cNvPr>
          <p:cNvSpPr txBox="1">
            <a:spLocks/>
          </p:cNvSpPr>
          <p:nvPr/>
        </p:nvSpPr>
        <p:spPr>
          <a:xfrm>
            <a:off x="441772" y="266660"/>
            <a:ext cx="7521128" cy="462719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2pPr>
            <a:lvl3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3pPr>
            <a:lvl4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4pPr>
            <a:lvl5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5pPr>
            <a:lvl6pPr marL="456861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6pPr>
            <a:lvl7pPr marL="913722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7pPr>
            <a:lvl8pPr marL="1370580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8pPr>
            <a:lvl9pPr marL="1827438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9pPr>
          </a:lstStyle>
          <a:p>
            <a:pPr marL="0" marR="0" lvl="0" indent="0"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이벤트 </a:t>
            </a:r>
            <a:r>
              <a:rPr lang="ko-KR" altLang="en-US" dirty="0" err="1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스토밍</a:t>
            </a:r>
            <a:r>
              <a:rPr lang="ko-KR" altLang="en-US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- </a:t>
            </a:r>
            <a:r>
              <a:rPr kumimoji="1" lang="en-US" altLang="ko-KR" i="0" u="none" strike="noStrike" kern="1200" cap="none" spc="0" normalizeH="0" baseline="0" noProof="0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Bounded Context </a:t>
            </a:r>
            <a:r>
              <a:rPr kumimoji="1" lang="ko-KR" altLang="en-US" i="0" u="none" strike="noStrike" kern="1200" cap="none" spc="0" normalizeH="0" baseline="0" noProof="0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도출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123" t="33077" r="24006" b="5840"/>
          <a:stretch/>
        </p:blipFill>
        <p:spPr>
          <a:xfrm>
            <a:off x="262881" y="958451"/>
            <a:ext cx="9167446" cy="310554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13750" t="31777" r="40500" b="14741"/>
          <a:stretch/>
        </p:blipFill>
        <p:spPr>
          <a:xfrm>
            <a:off x="350068" y="4063998"/>
            <a:ext cx="6873240" cy="269494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72664B-EFA6-4198-BBF6-CD01063A529D}"/>
              </a:ext>
            </a:extLst>
          </p:cNvPr>
          <p:cNvSpPr/>
          <p:nvPr/>
        </p:nvSpPr>
        <p:spPr>
          <a:xfrm>
            <a:off x="7815213" y="958450"/>
            <a:ext cx="1615114" cy="31055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72000" rIns="90000" bIns="72000" rtlCol="0" anchor="ctr"/>
          <a:lstStyle/>
          <a:p>
            <a:pPr algn="ctr" latinLnBrk="0">
              <a:lnSpc>
                <a:spcPct val="130000"/>
              </a:lnSpc>
              <a:spcBef>
                <a:spcPts val="300"/>
              </a:spcBef>
            </a:pPr>
            <a:endParaRPr lang="ko-KR" altLang="en-US" sz="1300" b="1" dirty="0">
              <a:solidFill>
                <a:schemeClr val="tx1"/>
              </a:solidFill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A6551A4-421B-43BC-BCBA-5D345F591A38}"/>
              </a:ext>
            </a:extLst>
          </p:cNvPr>
          <p:cNvGrpSpPr/>
          <p:nvPr/>
        </p:nvGrpSpPr>
        <p:grpSpPr>
          <a:xfrm>
            <a:off x="7247077" y="4558436"/>
            <a:ext cx="2623193" cy="1482656"/>
            <a:chOff x="8152342" y="1582368"/>
            <a:chExt cx="1806864" cy="816294"/>
          </a:xfrm>
        </p:grpSpPr>
        <p:pic>
          <p:nvPicPr>
            <p:cNvPr id="15" name="Picture 5" descr="E:\05_PPT디자인 자료\아이콘 그래픽 소스\note-147951_1280-1200x1095-b.png">
              <a:extLst>
                <a:ext uri="{FF2B5EF4-FFF2-40B4-BE49-F238E27FC236}">
                  <a16:creationId xmlns:a16="http://schemas.microsoft.com/office/drawing/2014/main" id="{F0759E1B-FE1B-435B-ACAF-A2D610E46C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2342" y="1589522"/>
              <a:ext cx="1806864" cy="809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 Box 32">
              <a:extLst>
                <a:ext uri="{FF2B5EF4-FFF2-40B4-BE49-F238E27FC236}">
                  <a16:creationId xmlns:a16="http://schemas.microsoft.com/office/drawing/2014/main" id="{28CD6C49-1D63-4F76-8AB5-D99E57FFA6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38094" y="1582368"/>
              <a:ext cx="1673463" cy="771593"/>
            </a:xfrm>
            <a:prstGeom prst="roundRect">
              <a:avLst>
                <a:gd name="adj" fmla="val 8783"/>
              </a:avLst>
            </a:prstGeom>
            <a:noFill/>
            <a:ln>
              <a:noFill/>
            </a:ln>
          </p:spPr>
          <p:txBody>
            <a:bodyPr wrap="square" lIns="72000" rIns="72000" anchor="ctr" anchorCtr="0">
              <a:noAutofit/>
            </a:bodyPr>
            <a:lstStyle>
              <a:defPPr>
                <a:defRPr lang="ko-KR"/>
              </a:defPPr>
              <a:lvl2pPr marL="139700" lvl="1" indent="-139700" algn="l" fontAlgn="auto" latinLnBrk="0">
                <a:lnSpc>
                  <a:spcPct val="110000"/>
                </a:lnSpc>
                <a:spcBef>
                  <a:spcPts val="600"/>
                </a:spcBef>
                <a:buFont typeface="Wingdings" pitchFamily="2" charset="2"/>
                <a:buChar char="§"/>
                <a:defRPr sz="1050" b="1"/>
              </a:lvl2pPr>
            </a:lstStyle>
            <a:p>
              <a:pPr marL="0" lvl="1" indent="0" defTabSz="914400">
                <a:spcBef>
                  <a:spcPts val="100"/>
                </a:spcBef>
                <a:spcAft>
                  <a:spcPct val="0"/>
                </a:spcAft>
                <a:buNone/>
                <a:defRPr/>
              </a:pPr>
              <a:r>
                <a:rPr kumimoji="1" lang="en-US" altLang="ko-KR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&lt; Core Domain </a:t>
              </a:r>
              <a:r>
                <a:rPr kumimoji="1"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선정 </a:t>
              </a:r>
              <a:r>
                <a:rPr kumimoji="1" lang="en-US" altLang="ko-KR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&gt;</a:t>
              </a:r>
            </a:p>
            <a:p>
              <a:pPr marL="0" lvl="1" indent="0" defTabSz="914400">
                <a:spcBef>
                  <a:spcPts val="10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충전소 관리 서비스는 제외하고</a:t>
              </a:r>
              <a:r>
                <a:rPr kumimoji="1" lang="en-US" altLang="ko-KR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,</a:t>
              </a:r>
            </a:p>
            <a:p>
              <a:pPr marL="0" lvl="1" indent="0" defTabSz="914400">
                <a:spcBef>
                  <a:spcPts val="10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고장 신고 서비스와 커뮤니티 서비스 지정</a:t>
              </a:r>
              <a:endParaRPr kumimoji="1"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cs typeface="+mj-cs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72664B-EFA6-4198-BBF6-CD01063A529D}"/>
              </a:ext>
            </a:extLst>
          </p:cNvPr>
          <p:cNvSpPr/>
          <p:nvPr/>
        </p:nvSpPr>
        <p:spPr>
          <a:xfrm>
            <a:off x="350067" y="3990110"/>
            <a:ext cx="5219459" cy="27688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72000" rIns="90000" bIns="72000" rtlCol="0" anchor="ctr"/>
          <a:lstStyle/>
          <a:p>
            <a:pPr algn="ctr" latinLnBrk="0">
              <a:lnSpc>
                <a:spcPct val="130000"/>
              </a:lnSpc>
              <a:spcBef>
                <a:spcPts val="300"/>
              </a:spcBef>
            </a:pPr>
            <a:endParaRPr lang="ko-KR" altLang="en-US" sz="1300" b="1" dirty="0">
              <a:solidFill>
                <a:schemeClr val="tx1"/>
              </a:solidFill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632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1">
            <a:extLst>
              <a:ext uri="{FF2B5EF4-FFF2-40B4-BE49-F238E27FC236}">
                <a16:creationId xmlns:a16="http://schemas.microsoft.com/office/drawing/2014/main" id="{5BE4F3F6-B359-4615-A7CB-C5598BD465BB}"/>
              </a:ext>
            </a:extLst>
          </p:cNvPr>
          <p:cNvSpPr txBox="1">
            <a:spLocks/>
          </p:cNvSpPr>
          <p:nvPr/>
        </p:nvSpPr>
        <p:spPr>
          <a:xfrm>
            <a:off x="441772" y="266660"/>
            <a:ext cx="7521128" cy="462719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2pPr>
            <a:lvl3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3pPr>
            <a:lvl4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4pPr>
            <a:lvl5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5pPr>
            <a:lvl6pPr marL="456861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6pPr>
            <a:lvl7pPr marL="913722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7pPr>
            <a:lvl8pPr marL="1370580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8pPr>
            <a:lvl9pPr marL="1827438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9pPr>
          </a:lstStyle>
          <a:p>
            <a:pPr marL="0" marR="0" lvl="0" indent="0"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이벤트 </a:t>
            </a:r>
            <a:r>
              <a:rPr lang="ko-KR" altLang="en-US" dirty="0" err="1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스토밍</a:t>
            </a:r>
            <a:r>
              <a:rPr lang="ko-KR" altLang="en-US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-</a:t>
            </a:r>
            <a:r>
              <a:rPr lang="ko-KR" altLang="en-US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kumimoji="1" lang="en-US" altLang="ko-KR" i="0" u="none" strike="noStrike" kern="1200" cap="none" spc="0" normalizeH="0" baseline="0" noProof="0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Policy </a:t>
            </a:r>
            <a:r>
              <a:rPr kumimoji="1" lang="ko-KR" altLang="en-US" i="0" u="none" strike="noStrike" kern="1200" cap="none" spc="0" normalizeH="0" baseline="0" noProof="0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추가 및 </a:t>
            </a:r>
            <a:r>
              <a:rPr kumimoji="1" lang="en-US" altLang="ko-KR" i="0" u="none" strike="noStrike" kern="1200" cap="none" spc="0" normalizeH="0" baseline="0" noProof="0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Context Mapping</a:t>
            </a:r>
            <a:endParaRPr kumimoji="1" lang="ko-KR" altLang="en-US" i="0" u="none" strike="noStrike" kern="1200" cap="none" spc="0" normalizeH="0" baseline="0" noProof="0" dirty="0">
              <a:ln>
                <a:solidFill>
                  <a:srgbClr val="E5DDD0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80D7EDA-668A-4845-B7D5-CDBC60B6C740}"/>
              </a:ext>
            </a:extLst>
          </p:cNvPr>
          <p:cNvGrpSpPr/>
          <p:nvPr/>
        </p:nvGrpSpPr>
        <p:grpSpPr>
          <a:xfrm>
            <a:off x="5636495" y="1789335"/>
            <a:ext cx="3003197" cy="1639665"/>
            <a:chOff x="8152342" y="1582368"/>
            <a:chExt cx="1806864" cy="816294"/>
          </a:xfrm>
        </p:grpSpPr>
        <p:pic>
          <p:nvPicPr>
            <p:cNvPr id="5" name="Picture 5" descr="E:\05_PPT디자인 자료\아이콘 그래픽 소스\note-147951_1280-1200x1095-b.png">
              <a:extLst>
                <a:ext uri="{FF2B5EF4-FFF2-40B4-BE49-F238E27FC236}">
                  <a16:creationId xmlns:a16="http://schemas.microsoft.com/office/drawing/2014/main" id="{2570E273-C8D5-4632-8D38-D1503D7800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2342" y="1589522"/>
              <a:ext cx="1806864" cy="809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 Box 32">
              <a:extLst>
                <a:ext uri="{FF2B5EF4-FFF2-40B4-BE49-F238E27FC236}">
                  <a16:creationId xmlns:a16="http://schemas.microsoft.com/office/drawing/2014/main" id="{DEB93616-C464-48D4-B515-6B47EDC1D7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38093" y="1582368"/>
              <a:ext cx="1673463" cy="771593"/>
            </a:xfrm>
            <a:prstGeom prst="roundRect">
              <a:avLst>
                <a:gd name="adj" fmla="val 8783"/>
              </a:avLst>
            </a:prstGeom>
            <a:noFill/>
            <a:ln>
              <a:noFill/>
            </a:ln>
          </p:spPr>
          <p:txBody>
            <a:bodyPr wrap="square" lIns="72000" rIns="72000" anchor="ctr" anchorCtr="0">
              <a:noAutofit/>
            </a:bodyPr>
            <a:lstStyle>
              <a:defPPr>
                <a:defRPr lang="ko-KR"/>
              </a:defPPr>
              <a:lvl2pPr marL="139700" lvl="1" indent="-139700" algn="l" fontAlgn="auto" latinLnBrk="0">
                <a:lnSpc>
                  <a:spcPct val="110000"/>
                </a:lnSpc>
                <a:spcBef>
                  <a:spcPts val="600"/>
                </a:spcBef>
                <a:buFont typeface="Wingdings" pitchFamily="2" charset="2"/>
                <a:buChar char="§"/>
                <a:defRPr sz="1050" b="1"/>
              </a:lvl2pPr>
            </a:lstStyle>
            <a:p>
              <a:pPr marL="0" lvl="1" indent="0" defTabSz="914400">
                <a:spcBef>
                  <a:spcPts val="100"/>
                </a:spcBef>
                <a:spcAft>
                  <a:spcPct val="0"/>
                </a:spcAft>
                <a:buNone/>
                <a:defRPr/>
              </a:pPr>
              <a:r>
                <a:rPr kumimoji="1"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Context Mapping </a:t>
              </a:r>
              <a:r>
                <a:rPr kumimoji="1"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후 마이크로 서비스 식별되었는가</a:t>
              </a:r>
              <a:r>
                <a:rPr kumimoji="1"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?, </a:t>
              </a:r>
              <a:r>
                <a:rPr kumimoji="1"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그리고 이렇게 식별한 이유는</a:t>
              </a:r>
              <a:r>
                <a:rPr kumimoji="1"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?</a:t>
              </a:r>
            </a:p>
            <a:p>
              <a:pPr marL="0" lvl="1" indent="0" defTabSz="914400">
                <a:spcBef>
                  <a:spcPts val="100"/>
                </a:spcBef>
                <a:spcAft>
                  <a:spcPct val="0"/>
                </a:spcAft>
                <a:buNone/>
                <a:defRPr/>
              </a:pPr>
              <a:endParaRPr kumimoji="1"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cs typeface="+mj-cs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40994" t="23732" r="10417" b="5408"/>
          <a:stretch/>
        </p:blipFill>
        <p:spPr>
          <a:xfrm>
            <a:off x="137160" y="1112520"/>
            <a:ext cx="9768840" cy="524256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80D7EDA-668A-4845-B7D5-CDBC60B6C740}"/>
              </a:ext>
            </a:extLst>
          </p:cNvPr>
          <p:cNvGrpSpPr/>
          <p:nvPr/>
        </p:nvGrpSpPr>
        <p:grpSpPr>
          <a:xfrm>
            <a:off x="137160" y="4598249"/>
            <a:ext cx="2463912" cy="1167225"/>
            <a:chOff x="8152342" y="1582368"/>
            <a:chExt cx="1806864" cy="816294"/>
          </a:xfrm>
        </p:grpSpPr>
        <p:pic>
          <p:nvPicPr>
            <p:cNvPr id="9" name="Picture 5" descr="E:\05_PPT디자인 자료\아이콘 그래픽 소스\note-147951_1280-1200x1095-b.png">
              <a:extLst>
                <a:ext uri="{FF2B5EF4-FFF2-40B4-BE49-F238E27FC236}">
                  <a16:creationId xmlns:a16="http://schemas.microsoft.com/office/drawing/2014/main" id="{2570E273-C8D5-4632-8D38-D1503D7800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2342" y="1589522"/>
              <a:ext cx="1806864" cy="809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 Box 32">
              <a:extLst>
                <a:ext uri="{FF2B5EF4-FFF2-40B4-BE49-F238E27FC236}">
                  <a16:creationId xmlns:a16="http://schemas.microsoft.com/office/drawing/2014/main" id="{DEB93616-C464-48D4-B515-6B47EDC1D7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38092" y="1582368"/>
              <a:ext cx="1673463" cy="771593"/>
            </a:xfrm>
            <a:prstGeom prst="roundRect">
              <a:avLst>
                <a:gd name="adj" fmla="val 8783"/>
              </a:avLst>
            </a:prstGeom>
            <a:noFill/>
            <a:ln>
              <a:noFill/>
            </a:ln>
          </p:spPr>
          <p:txBody>
            <a:bodyPr wrap="square" lIns="72000" rIns="72000" anchor="ctr" anchorCtr="0">
              <a:noAutofit/>
            </a:bodyPr>
            <a:lstStyle>
              <a:defPPr>
                <a:defRPr lang="ko-KR"/>
              </a:defPPr>
              <a:lvl2pPr marL="139700" lvl="1" indent="-139700" algn="l" fontAlgn="auto" latinLnBrk="0">
                <a:lnSpc>
                  <a:spcPct val="110000"/>
                </a:lnSpc>
                <a:spcBef>
                  <a:spcPts val="600"/>
                </a:spcBef>
                <a:buFont typeface="Wingdings" pitchFamily="2" charset="2"/>
                <a:buChar char="§"/>
                <a:defRPr sz="1050" b="1"/>
              </a:lvl2pPr>
            </a:lstStyle>
            <a:p>
              <a:pPr marL="0" lvl="1" indent="0" defTabSz="914400">
                <a:spcBef>
                  <a:spcPts val="100"/>
                </a:spcBef>
                <a:spcAft>
                  <a:spcPct val="0"/>
                </a:spcAft>
                <a:buNone/>
                <a:defRPr/>
              </a:pPr>
              <a:r>
                <a:rPr kumimoji="1"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Context Mapping </a:t>
              </a:r>
              <a:r>
                <a:rPr kumimoji="1"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후 마이크로 </a:t>
              </a:r>
              <a:r>
                <a:rPr kumimoji="1"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서비스 식별을 진행</a:t>
              </a:r>
              <a:r>
                <a:rPr kumimoji="1" lang="en-US" altLang="ko-KR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.</a:t>
              </a:r>
              <a:endParaRPr kumimoji="1"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391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1">
            <a:extLst>
              <a:ext uri="{FF2B5EF4-FFF2-40B4-BE49-F238E27FC236}">
                <a16:creationId xmlns:a16="http://schemas.microsoft.com/office/drawing/2014/main" id="{5BE4F3F6-B359-4615-A7CB-C5598BD465BB}"/>
              </a:ext>
            </a:extLst>
          </p:cNvPr>
          <p:cNvSpPr txBox="1">
            <a:spLocks/>
          </p:cNvSpPr>
          <p:nvPr/>
        </p:nvSpPr>
        <p:spPr>
          <a:xfrm>
            <a:off x="441772" y="266660"/>
            <a:ext cx="7521128" cy="462719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2pPr>
            <a:lvl3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3pPr>
            <a:lvl4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4pPr>
            <a:lvl5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5pPr>
            <a:lvl6pPr marL="456861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6pPr>
            <a:lvl7pPr marL="913722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7pPr>
            <a:lvl8pPr marL="1370580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8pPr>
            <a:lvl9pPr marL="1827438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9pPr>
          </a:lstStyle>
          <a:p>
            <a:pPr marL="0" marR="0" lvl="0" indent="0"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i="0" u="none" strike="noStrike" kern="1200" cap="none" spc="0" normalizeH="0" baseline="0" noProof="0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전술적 설계 </a:t>
            </a:r>
            <a:r>
              <a:rPr kumimoji="1" lang="en-US" altLang="ko-KR" i="0" u="none" strike="noStrike" kern="1200" cap="none" spc="0" normalizeH="0" baseline="0" noProof="0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- </a:t>
            </a:r>
            <a:r>
              <a:rPr kumimoji="1" lang="ko-KR" altLang="en-US" i="0" u="none" strike="noStrike" kern="1200" cap="none" spc="0" normalizeH="0" baseline="0" noProof="0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마이크로 서비스 </a:t>
            </a:r>
            <a:r>
              <a:rPr kumimoji="1" lang="en-US" altLang="ko-KR" i="0" u="none" strike="noStrike" kern="1200" cap="none" spc="0" normalizeH="0" baseline="0" noProof="0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Mapping</a:t>
            </a:r>
            <a:endParaRPr kumimoji="1" lang="ko-KR" altLang="en-US" i="0" u="none" strike="noStrike" kern="1200" cap="none" spc="0" normalizeH="0" baseline="0" noProof="0" dirty="0">
              <a:ln>
                <a:solidFill>
                  <a:srgbClr val="E5DDD0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8834" t="28222" r="14583" b="7481"/>
          <a:stretch/>
        </p:blipFill>
        <p:spPr>
          <a:xfrm>
            <a:off x="662769" y="1082964"/>
            <a:ext cx="8484627" cy="517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43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1">
            <a:extLst>
              <a:ext uri="{FF2B5EF4-FFF2-40B4-BE49-F238E27FC236}">
                <a16:creationId xmlns:a16="http://schemas.microsoft.com/office/drawing/2014/main" id="{5BE4F3F6-B359-4615-A7CB-C5598BD465BB}"/>
              </a:ext>
            </a:extLst>
          </p:cNvPr>
          <p:cNvSpPr txBox="1">
            <a:spLocks/>
          </p:cNvSpPr>
          <p:nvPr/>
        </p:nvSpPr>
        <p:spPr>
          <a:xfrm>
            <a:off x="441772" y="266660"/>
            <a:ext cx="7521128" cy="462719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2pPr>
            <a:lvl3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3pPr>
            <a:lvl4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4pPr>
            <a:lvl5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5pPr>
            <a:lvl6pPr marL="456861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6pPr>
            <a:lvl7pPr marL="913722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7pPr>
            <a:lvl8pPr marL="1370580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8pPr>
            <a:lvl9pPr marL="1827438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9pPr>
          </a:lstStyle>
          <a:p>
            <a:pPr marL="0" marR="0" lvl="0" indent="0"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i="0" u="none" strike="noStrike" kern="1200" cap="none" spc="0" normalizeH="0" baseline="0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목차</a:t>
            </a:r>
            <a:endParaRPr kumimoji="1" lang="ko-KR" altLang="en-US" i="0" u="none" strike="noStrike" kern="1200" cap="none" spc="0" normalizeH="0" baseline="0" noProof="0" dirty="0">
              <a:ln>
                <a:solidFill>
                  <a:srgbClr val="E5DDD0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D22919-91E5-4E7A-A012-0D224B50912B}"/>
              </a:ext>
            </a:extLst>
          </p:cNvPr>
          <p:cNvSpPr txBox="1"/>
          <p:nvPr/>
        </p:nvSpPr>
        <p:spPr>
          <a:xfrm>
            <a:off x="645195" y="840968"/>
            <a:ext cx="8699500" cy="6017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PJT</a:t>
            </a:r>
            <a:r>
              <a:rPr lang="ko-KR" altLang="en-US" sz="1600" dirty="0">
                <a:latin typeface="+mn-ea"/>
              </a:rPr>
              <a:t> 소개 및 </a:t>
            </a:r>
            <a:r>
              <a:rPr lang="en-US" altLang="ko-KR" sz="1600" dirty="0">
                <a:latin typeface="+mn-ea"/>
              </a:rPr>
              <a:t>Vision</a:t>
            </a: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Team </a:t>
            </a:r>
            <a:r>
              <a:rPr lang="ko-KR" altLang="en-US" sz="1600" dirty="0">
                <a:latin typeface="+mn-ea"/>
              </a:rPr>
              <a:t>소개</a:t>
            </a: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프로젝트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관리 </a:t>
            </a:r>
            <a:r>
              <a:rPr lang="en-US" altLang="ko-KR" sz="1600" dirty="0">
                <a:latin typeface="+mn-ea"/>
              </a:rPr>
              <a:t>(Agile </a:t>
            </a:r>
            <a:r>
              <a:rPr lang="ko-KR" altLang="en-US" sz="1600" dirty="0">
                <a:latin typeface="+mn-ea"/>
              </a:rPr>
              <a:t>활동 및 협업</a:t>
            </a:r>
            <a:r>
              <a:rPr lang="en-US" altLang="ko-KR" sz="1600" dirty="0">
                <a:latin typeface="+mn-ea"/>
              </a:rPr>
              <a:t>)</a:t>
            </a:r>
            <a:endParaRPr lang="ko-KR" altLang="en-US" sz="1600" dirty="0">
              <a:latin typeface="+mn-ea"/>
            </a:endParaRP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Micro Service </a:t>
            </a:r>
            <a:r>
              <a:rPr lang="ko-KR" altLang="en-US" sz="1600" dirty="0">
                <a:latin typeface="+mn-ea"/>
              </a:rPr>
              <a:t>설계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서비스 시나리오</a:t>
            </a:r>
            <a:endParaRPr lang="en-US" altLang="ko-KR" sz="1600" dirty="0">
              <a:latin typeface="+mn-ea"/>
            </a:endParaRPr>
          </a:p>
          <a:p>
            <a:pPr marL="1200150" lvl="2" indent="-28575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+mn-ea"/>
              </a:rPr>
              <a:t>기능적 요구사항</a:t>
            </a:r>
            <a:endParaRPr lang="en-US" altLang="ko-KR" sz="1600" dirty="0">
              <a:latin typeface="+mn-ea"/>
            </a:endParaRPr>
          </a:p>
          <a:p>
            <a:pPr marL="1200150" lvl="2" indent="-28575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+mn-ea"/>
              </a:rPr>
              <a:t>비기능적 요구사항 </a:t>
            </a:r>
            <a:r>
              <a:rPr lang="en-US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트랜잭션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장애격리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성능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이벤트 </a:t>
            </a:r>
            <a:r>
              <a:rPr lang="ko-KR" altLang="en-US" sz="1600" dirty="0" err="1">
                <a:latin typeface="+mn-ea"/>
              </a:rPr>
              <a:t>스토밍</a:t>
            </a:r>
            <a:endParaRPr lang="en-US" altLang="ko-KR" sz="1600" dirty="0">
              <a:latin typeface="+mn-ea"/>
            </a:endParaRPr>
          </a:p>
          <a:p>
            <a:pPr marL="1200150" lvl="2" indent="-28575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+mn-ea"/>
              </a:rPr>
              <a:t>이벤트 도출</a:t>
            </a:r>
            <a:endParaRPr lang="en-US" altLang="ko-KR" sz="1600" dirty="0">
              <a:latin typeface="+mn-ea"/>
            </a:endParaRPr>
          </a:p>
          <a:p>
            <a:pPr marL="1200150" lvl="2" indent="-28575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n-ea"/>
              </a:rPr>
              <a:t>Actor / Command  </a:t>
            </a:r>
            <a:r>
              <a:rPr lang="ko-KR" altLang="en-US" sz="1600" dirty="0">
                <a:latin typeface="+mn-ea"/>
              </a:rPr>
              <a:t>도출</a:t>
            </a:r>
            <a:endParaRPr lang="en-US" altLang="ko-KR" sz="1600" dirty="0">
              <a:latin typeface="+mn-ea"/>
            </a:endParaRPr>
          </a:p>
          <a:p>
            <a:pPr marL="1200150" lvl="2" indent="-28575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n-ea"/>
              </a:rPr>
              <a:t>Aggregate </a:t>
            </a:r>
            <a:r>
              <a:rPr lang="ko-KR" altLang="en-US" sz="1600" dirty="0">
                <a:latin typeface="+mn-ea"/>
              </a:rPr>
              <a:t>도출</a:t>
            </a:r>
            <a:endParaRPr lang="en-US" altLang="ko-KR" sz="1600" dirty="0">
              <a:latin typeface="+mn-ea"/>
            </a:endParaRPr>
          </a:p>
          <a:p>
            <a:pPr marL="1200150" lvl="2" indent="-28575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n-ea"/>
              </a:rPr>
              <a:t>Bounded Context </a:t>
            </a:r>
            <a:r>
              <a:rPr lang="ko-KR" altLang="en-US" sz="1600" dirty="0">
                <a:latin typeface="+mn-ea"/>
              </a:rPr>
              <a:t>도출</a:t>
            </a:r>
            <a:endParaRPr lang="en-US" altLang="ko-KR" sz="1600" dirty="0">
              <a:latin typeface="+mn-ea"/>
            </a:endParaRPr>
          </a:p>
          <a:p>
            <a:pPr marL="1200150" lvl="2" indent="-28575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n-ea"/>
              </a:rPr>
              <a:t>Policy </a:t>
            </a:r>
            <a:r>
              <a:rPr lang="ko-KR" altLang="en-US" sz="1600" dirty="0">
                <a:latin typeface="+mn-ea"/>
              </a:rPr>
              <a:t>추가 및 </a:t>
            </a:r>
            <a:r>
              <a:rPr lang="en-US" altLang="ko-KR" sz="1600" dirty="0">
                <a:latin typeface="+mn-ea"/>
              </a:rPr>
              <a:t>Context Mapping</a:t>
            </a:r>
          </a:p>
          <a:p>
            <a:pPr marL="742950" lvl="1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전술적 설계</a:t>
            </a:r>
            <a:endParaRPr lang="en-US" altLang="ko-KR" sz="1600" dirty="0">
              <a:latin typeface="+mn-ea"/>
            </a:endParaRPr>
          </a:p>
          <a:p>
            <a:pPr marL="1200150" lvl="2" indent="-28575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+mn-ea"/>
              </a:rPr>
              <a:t>마이크로 서비스 </a:t>
            </a:r>
            <a:r>
              <a:rPr lang="en-US" altLang="ko-KR" sz="1600" dirty="0">
                <a:latin typeface="+mn-ea"/>
              </a:rPr>
              <a:t>Mapping</a:t>
            </a:r>
          </a:p>
          <a:p>
            <a:pPr marL="1200150" lvl="2" indent="-28575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latin typeface="+mn-ea"/>
              </a:rPr>
              <a:t>헥사고날</a:t>
            </a:r>
            <a:r>
              <a:rPr lang="ko-KR" altLang="en-US" sz="1600" dirty="0">
                <a:latin typeface="+mn-ea"/>
              </a:rPr>
              <a:t> 아키텍처 다이어그램 도출</a:t>
            </a:r>
            <a:endParaRPr lang="en-US" altLang="ko-KR" sz="1600" dirty="0">
              <a:latin typeface="+mn-ea"/>
            </a:endParaRPr>
          </a:p>
          <a:p>
            <a:pPr marL="1200150" lvl="2" indent="-28575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+mn-ea"/>
              </a:rPr>
              <a:t>마이크로 서비스 명세</a:t>
            </a:r>
            <a:endParaRPr lang="en-US" altLang="ko-KR" sz="1600" dirty="0">
              <a:latin typeface="+mn-ea"/>
            </a:endParaRP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아키텍처 </a:t>
            </a:r>
            <a:r>
              <a:rPr lang="en-US" altLang="ko-KR" sz="1600" dirty="0" smtClean="0">
                <a:latin typeface="+mn-ea"/>
              </a:rPr>
              <a:t>Overview</a:t>
            </a: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+mn-ea"/>
              </a:rPr>
              <a:t>담당 마이크로 서비스 모델링</a:t>
            </a:r>
            <a:endParaRPr lang="en-US" altLang="ko-KR" sz="1600" dirty="0" smtClean="0">
              <a:latin typeface="+mn-ea"/>
            </a:endParaRP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+mn-ea"/>
              </a:rPr>
              <a:t>마이크로 서비스 식별 과정</a:t>
            </a:r>
            <a:endParaRPr lang="en-US" altLang="ko-KR" sz="1600" dirty="0">
              <a:latin typeface="+mn-ea"/>
            </a:endParaRP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전체 일정</a:t>
            </a:r>
          </a:p>
        </p:txBody>
      </p:sp>
    </p:spTree>
    <p:extLst>
      <p:ext uri="{BB962C8B-B14F-4D97-AF65-F5344CB8AC3E}">
        <p14:creationId xmlns:p14="http://schemas.microsoft.com/office/powerpoint/2010/main" val="132054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1">
            <a:extLst>
              <a:ext uri="{FF2B5EF4-FFF2-40B4-BE49-F238E27FC236}">
                <a16:creationId xmlns:a16="http://schemas.microsoft.com/office/drawing/2014/main" id="{5BE4F3F6-B359-4615-A7CB-C5598BD465BB}"/>
              </a:ext>
            </a:extLst>
          </p:cNvPr>
          <p:cNvSpPr txBox="1">
            <a:spLocks/>
          </p:cNvSpPr>
          <p:nvPr/>
        </p:nvSpPr>
        <p:spPr>
          <a:xfrm>
            <a:off x="441772" y="266660"/>
            <a:ext cx="7521128" cy="462719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2pPr>
            <a:lvl3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3pPr>
            <a:lvl4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4pPr>
            <a:lvl5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5pPr>
            <a:lvl6pPr marL="456861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6pPr>
            <a:lvl7pPr marL="913722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7pPr>
            <a:lvl8pPr marL="1370580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8pPr>
            <a:lvl9pPr marL="1827438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9pPr>
          </a:lstStyle>
          <a:p>
            <a:pPr marL="0" marR="0" lvl="0" indent="0"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i="0" u="none" strike="noStrike" kern="1200" cap="none" spc="0" normalizeH="0" baseline="0" noProof="0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전술적 설계 </a:t>
            </a:r>
            <a:r>
              <a:rPr kumimoji="1" lang="en-US" altLang="ko-KR" i="0" u="none" strike="noStrike" kern="1200" cap="none" spc="0" normalizeH="0" baseline="0" noProof="0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- </a:t>
            </a:r>
            <a:r>
              <a:rPr kumimoji="1" lang="ko-KR" altLang="en-US" i="0" u="none" strike="noStrike" kern="1200" cap="none" spc="0" normalizeH="0" baseline="0" noProof="0" dirty="0" err="1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헥사고날</a:t>
            </a:r>
            <a:r>
              <a:rPr kumimoji="1" lang="ko-KR" altLang="en-US" i="0" u="none" strike="noStrike" kern="1200" cap="none" spc="0" normalizeH="0" baseline="0" noProof="0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 아키텍처 다이어그램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BACA9B32-5FB8-43B5-A591-B65D9BDE7580}"/>
              </a:ext>
            </a:extLst>
          </p:cNvPr>
          <p:cNvSpPr txBox="1">
            <a:spLocks/>
          </p:cNvSpPr>
          <p:nvPr/>
        </p:nvSpPr>
        <p:spPr>
          <a:xfrm>
            <a:off x="441772" y="881685"/>
            <a:ext cx="9272677" cy="462719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2pPr>
            <a:lvl3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3pPr>
            <a:lvl4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4pPr>
            <a:lvl5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5pPr>
            <a:lvl6pPr marL="456861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6pPr>
            <a:lvl7pPr marL="913722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7pPr>
            <a:lvl8pPr marL="1370580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8pPr>
            <a:lvl9pPr marL="1827438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9pPr>
          </a:lstStyle>
          <a:p>
            <a:pPr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0" kern="0" dirty="0">
                <a:ln>
                  <a:solidFill>
                    <a:srgbClr val="E8252D">
                      <a:alpha val="0"/>
                    </a:srgb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+mn-cs"/>
              </a:rPr>
              <a:t>마이크로 서비스는 각자의 </a:t>
            </a:r>
            <a:r>
              <a:rPr lang="en-US" altLang="ko-KR" sz="1600" b="0" kern="0" dirty="0">
                <a:ln>
                  <a:solidFill>
                    <a:srgbClr val="E8252D">
                      <a:alpha val="0"/>
                    </a:srgb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+mn-cs"/>
              </a:rPr>
              <a:t>DB </a:t>
            </a:r>
            <a:r>
              <a:rPr lang="ko-KR" altLang="en-US" sz="1600" b="0" kern="0" dirty="0">
                <a:ln>
                  <a:solidFill>
                    <a:srgbClr val="E8252D">
                      <a:alpha val="0"/>
                    </a:srgb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+mn-cs"/>
              </a:rPr>
              <a:t>를 가지며</a:t>
            </a:r>
            <a:r>
              <a:rPr lang="en-US" altLang="ko-KR" sz="1600" b="0" kern="0" dirty="0">
                <a:ln>
                  <a:solidFill>
                    <a:srgbClr val="E8252D">
                      <a:alpha val="0"/>
                    </a:srgb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+mn-cs"/>
              </a:rPr>
              <a:t>, </a:t>
            </a:r>
            <a:r>
              <a:rPr lang="en-US" altLang="ko-KR" sz="1600" b="0" kern="0" dirty="0" err="1">
                <a:ln>
                  <a:solidFill>
                    <a:srgbClr val="E8252D">
                      <a:alpha val="0"/>
                    </a:srgb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+mn-cs"/>
              </a:rPr>
              <a:t>mypage</a:t>
            </a:r>
            <a:r>
              <a:rPr lang="ko-KR" altLang="en-US" sz="1600" b="0" kern="0" dirty="0">
                <a:ln>
                  <a:solidFill>
                    <a:srgbClr val="E8252D">
                      <a:alpha val="0"/>
                    </a:srgb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+mn-cs"/>
              </a:rPr>
              <a:t>의 경우 조회 성능향상을 위한 </a:t>
            </a:r>
            <a:r>
              <a:rPr lang="en-US" altLang="ko-KR" sz="1600" b="0" kern="0" dirty="0">
                <a:ln>
                  <a:solidFill>
                    <a:srgbClr val="E8252D">
                      <a:alpha val="0"/>
                    </a:srgb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+mn-cs"/>
              </a:rPr>
              <a:t>MongoDB </a:t>
            </a:r>
            <a:r>
              <a:rPr lang="ko-KR" altLang="en-US" sz="1600" b="0" kern="0" dirty="0">
                <a:ln>
                  <a:solidFill>
                    <a:srgbClr val="E8252D">
                      <a:alpha val="0"/>
                    </a:srgb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+mn-cs"/>
              </a:rPr>
              <a:t>사용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6" y="1419905"/>
            <a:ext cx="9816566" cy="400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59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1">
            <a:extLst>
              <a:ext uri="{FF2B5EF4-FFF2-40B4-BE49-F238E27FC236}">
                <a16:creationId xmlns:a16="http://schemas.microsoft.com/office/drawing/2014/main" id="{5BE4F3F6-B359-4615-A7CB-C5598BD465BB}"/>
              </a:ext>
            </a:extLst>
          </p:cNvPr>
          <p:cNvSpPr txBox="1">
            <a:spLocks/>
          </p:cNvSpPr>
          <p:nvPr/>
        </p:nvSpPr>
        <p:spPr>
          <a:xfrm>
            <a:off x="441772" y="266660"/>
            <a:ext cx="7521128" cy="462719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2pPr>
            <a:lvl3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3pPr>
            <a:lvl4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4pPr>
            <a:lvl5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5pPr>
            <a:lvl6pPr marL="456861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6pPr>
            <a:lvl7pPr marL="913722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7pPr>
            <a:lvl8pPr marL="1370580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8pPr>
            <a:lvl9pPr marL="1827438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9pPr>
          </a:lstStyle>
          <a:p>
            <a:pPr marL="0" marR="0" lvl="0" indent="0"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i="0" u="none" strike="noStrike" kern="1200" cap="none" spc="0" normalizeH="0" baseline="0" noProof="0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전술적 설계 </a:t>
            </a:r>
            <a:r>
              <a:rPr kumimoji="1" lang="en-US" altLang="ko-KR" i="0" u="none" strike="noStrike" kern="1200" cap="none" spc="0" normalizeH="0" baseline="0" noProof="0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- </a:t>
            </a:r>
            <a:r>
              <a:rPr kumimoji="1" lang="ko-KR" altLang="en-US" i="0" u="none" strike="noStrike" kern="1200" cap="none" spc="0" normalizeH="0" baseline="0" noProof="0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마이크로 서비스 명세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3814" t="30342" r="25417" b="18833"/>
          <a:stretch/>
        </p:blipFill>
        <p:spPr>
          <a:xfrm>
            <a:off x="246185" y="940981"/>
            <a:ext cx="5250375" cy="33481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3173" t="28747" r="36186" b="10626"/>
          <a:stretch/>
        </p:blipFill>
        <p:spPr>
          <a:xfrm>
            <a:off x="5892800" y="1237370"/>
            <a:ext cx="3495040" cy="29249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22147" t="28291" r="6442" b="15869"/>
          <a:stretch/>
        </p:blipFill>
        <p:spPr>
          <a:xfrm>
            <a:off x="441772" y="4373880"/>
            <a:ext cx="8103578" cy="248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92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1">
            <a:extLst>
              <a:ext uri="{FF2B5EF4-FFF2-40B4-BE49-F238E27FC236}">
                <a16:creationId xmlns:a16="http://schemas.microsoft.com/office/drawing/2014/main" id="{5BE4F3F6-B359-4615-A7CB-C5598BD465BB}"/>
              </a:ext>
            </a:extLst>
          </p:cNvPr>
          <p:cNvSpPr txBox="1">
            <a:spLocks/>
          </p:cNvSpPr>
          <p:nvPr/>
        </p:nvSpPr>
        <p:spPr>
          <a:xfrm>
            <a:off x="441772" y="266660"/>
            <a:ext cx="7521128" cy="462719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2pPr>
            <a:lvl3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3pPr>
            <a:lvl4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4pPr>
            <a:lvl5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5pPr>
            <a:lvl6pPr marL="456861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6pPr>
            <a:lvl7pPr marL="913722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7pPr>
            <a:lvl8pPr marL="1370580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8pPr>
            <a:lvl9pPr marL="1827438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9pPr>
          </a:lstStyle>
          <a:p>
            <a:pPr marL="0" marR="0" lvl="0" indent="0"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noProof="0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아키텍처</a:t>
            </a:r>
            <a:r>
              <a:rPr lang="en-US" altLang="ko-KR" noProof="0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Overview</a:t>
            </a:r>
            <a:endParaRPr kumimoji="1" lang="ko-KR" altLang="en-US" i="0" u="none" strike="noStrike" kern="1200" cap="none" spc="0" normalizeH="0" baseline="0" noProof="0" dirty="0">
              <a:ln>
                <a:solidFill>
                  <a:srgbClr val="E5DDD0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35225" t="25555" r="13237" b="10171"/>
          <a:stretch/>
        </p:blipFill>
        <p:spPr>
          <a:xfrm>
            <a:off x="1406769" y="1008185"/>
            <a:ext cx="7553654" cy="529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54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1">
            <a:extLst>
              <a:ext uri="{FF2B5EF4-FFF2-40B4-BE49-F238E27FC236}">
                <a16:creationId xmlns:a16="http://schemas.microsoft.com/office/drawing/2014/main" id="{5BE4F3F6-B359-4615-A7CB-C5598BD465BB}"/>
              </a:ext>
            </a:extLst>
          </p:cNvPr>
          <p:cNvSpPr txBox="1">
            <a:spLocks/>
          </p:cNvSpPr>
          <p:nvPr/>
        </p:nvSpPr>
        <p:spPr>
          <a:xfrm>
            <a:off x="441772" y="266660"/>
            <a:ext cx="7521128" cy="462719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2pPr>
            <a:lvl3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3pPr>
            <a:lvl4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4pPr>
            <a:lvl5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5pPr>
            <a:lvl6pPr marL="456861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6pPr>
            <a:lvl7pPr marL="913722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7pPr>
            <a:lvl8pPr marL="1370580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8pPr>
            <a:lvl9pPr marL="1827438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9pPr>
          </a:lstStyle>
          <a:p>
            <a:pPr marL="0" marR="0" lvl="0" indent="0"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담당 마이크로서비스 모델링</a:t>
            </a:r>
            <a:r>
              <a:rPr lang="en-US" altLang="ko-KR" dirty="0" smtClean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(</a:t>
            </a:r>
            <a:r>
              <a:rPr lang="ko-KR" altLang="en-US" dirty="0" smtClean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과정</a:t>
            </a:r>
            <a:r>
              <a:rPr lang="en-US" altLang="ko-KR" dirty="0" smtClean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)</a:t>
            </a:r>
            <a:endParaRPr kumimoji="1" lang="ko-KR" altLang="en-US" i="0" u="none" strike="noStrike" kern="1200" cap="none" spc="0" normalizeH="0" baseline="0" noProof="0" dirty="0">
              <a:ln>
                <a:solidFill>
                  <a:srgbClr val="E5DDD0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79" y="1215718"/>
            <a:ext cx="4521805" cy="481284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365" y="1215718"/>
            <a:ext cx="4491545" cy="4812847"/>
          </a:xfrm>
          <a:prstGeom prst="rect">
            <a:avLst/>
          </a:prstGeom>
        </p:spPr>
      </p:pic>
      <p:sp>
        <p:nvSpPr>
          <p:cNvPr id="4" name="오른쪽 화살표 3"/>
          <p:cNvSpPr/>
          <p:nvPr/>
        </p:nvSpPr>
        <p:spPr>
          <a:xfrm>
            <a:off x="4790114" y="3380763"/>
            <a:ext cx="335559" cy="343949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72000" rIns="90000" bIns="72000" rtlCol="0" anchor="ctr"/>
          <a:lstStyle/>
          <a:p>
            <a:pPr algn="ctr" latinLnBrk="0">
              <a:lnSpc>
                <a:spcPct val="130000"/>
              </a:lnSpc>
              <a:spcBef>
                <a:spcPts val="300"/>
              </a:spcBef>
            </a:pPr>
            <a:endParaRPr lang="ko-KR" altLang="en-US" sz="1300" b="1" dirty="0" smtClean="0">
              <a:solidFill>
                <a:schemeClr val="tx1"/>
              </a:solidFill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094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1">
            <a:extLst>
              <a:ext uri="{FF2B5EF4-FFF2-40B4-BE49-F238E27FC236}">
                <a16:creationId xmlns:a16="http://schemas.microsoft.com/office/drawing/2014/main" id="{5BE4F3F6-B359-4615-A7CB-C5598BD465BB}"/>
              </a:ext>
            </a:extLst>
          </p:cNvPr>
          <p:cNvSpPr txBox="1">
            <a:spLocks/>
          </p:cNvSpPr>
          <p:nvPr/>
        </p:nvSpPr>
        <p:spPr>
          <a:xfrm>
            <a:off x="441772" y="266660"/>
            <a:ext cx="7521128" cy="462719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2pPr>
            <a:lvl3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3pPr>
            <a:lvl4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4pPr>
            <a:lvl5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5pPr>
            <a:lvl6pPr marL="456861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6pPr>
            <a:lvl7pPr marL="913722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7pPr>
            <a:lvl8pPr marL="1370580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8pPr>
            <a:lvl9pPr marL="1827438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9pPr>
          </a:lstStyle>
          <a:p>
            <a:pPr marL="0" marR="0" lvl="0" indent="0"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담당 마이크로서비스 모델링</a:t>
            </a:r>
            <a:r>
              <a:rPr lang="en-US" altLang="ko-KR" dirty="0" smtClean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(</a:t>
            </a:r>
            <a:r>
              <a:rPr lang="ko-KR" altLang="en-US" dirty="0" smtClean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최종</a:t>
            </a:r>
            <a:r>
              <a:rPr lang="en-US" altLang="ko-KR" dirty="0" smtClean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)</a:t>
            </a:r>
            <a:endParaRPr kumimoji="1" lang="ko-KR" altLang="en-US" i="0" u="none" strike="noStrike" kern="1200" cap="none" spc="0" normalizeH="0" baseline="0" noProof="0" dirty="0">
              <a:ln>
                <a:solidFill>
                  <a:srgbClr val="E5DDD0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73" y="989902"/>
            <a:ext cx="6987673" cy="56810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182" y="1440613"/>
            <a:ext cx="2191056" cy="2181529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64D019E5-AB5B-4A29-A1D6-D82FF62ED49F}"/>
              </a:ext>
            </a:extLst>
          </p:cNvPr>
          <p:cNvSpPr txBox="1">
            <a:spLocks/>
          </p:cNvSpPr>
          <p:nvPr/>
        </p:nvSpPr>
        <p:spPr>
          <a:xfrm>
            <a:off x="7573138" y="977894"/>
            <a:ext cx="916522" cy="462719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2pPr>
            <a:lvl3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3pPr>
            <a:lvl4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4pPr>
            <a:lvl5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5pPr>
            <a:lvl6pPr marL="456861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6pPr>
            <a:lvl7pPr marL="913722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7pPr>
            <a:lvl8pPr marL="1370580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8pPr>
            <a:lvl9pPr marL="1827438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9pPr>
          </a:lstStyle>
          <a:p>
            <a:pPr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0" kern="0" dirty="0" err="1" smtClean="0">
                <a:ln>
                  <a:solidFill>
                    <a:srgbClr val="E8252D">
                      <a:alpha val="0"/>
                    </a:srgb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+mn-cs"/>
              </a:rPr>
              <a:t>읽기모델</a:t>
            </a:r>
            <a:r>
              <a:rPr lang="ko-KR" altLang="en-US" sz="1600" b="0" kern="0" dirty="0" smtClean="0">
                <a:ln>
                  <a:solidFill>
                    <a:srgbClr val="E8252D">
                      <a:alpha val="0"/>
                    </a:srgb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+mn-cs"/>
              </a:rPr>
              <a:t> </a:t>
            </a:r>
            <a:endParaRPr lang="ko-KR" altLang="en-US" sz="1600" b="0" kern="0" dirty="0">
              <a:ln>
                <a:solidFill>
                  <a:srgbClr val="E8252D">
                    <a:alpha val="0"/>
                  </a:srgbClr>
                </a:solidFill>
              </a:ln>
              <a:solidFill>
                <a:schemeClr val="tx1"/>
              </a:solidFill>
              <a:latin typeface="+mn-e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016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080D7EDA-668A-4845-B7D5-CDBC60B6C740}"/>
              </a:ext>
            </a:extLst>
          </p:cNvPr>
          <p:cNvGrpSpPr/>
          <p:nvPr/>
        </p:nvGrpSpPr>
        <p:grpSpPr>
          <a:xfrm>
            <a:off x="3761882" y="5316902"/>
            <a:ext cx="2463912" cy="1167225"/>
            <a:chOff x="8152342" y="1582368"/>
            <a:chExt cx="1806864" cy="816294"/>
          </a:xfrm>
        </p:grpSpPr>
        <p:pic>
          <p:nvPicPr>
            <p:cNvPr id="9" name="Picture 5" descr="E:\05_PPT디자인 자료\아이콘 그래픽 소스\note-147951_1280-1200x1095-b.png">
              <a:extLst>
                <a:ext uri="{FF2B5EF4-FFF2-40B4-BE49-F238E27FC236}">
                  <a16:creationId xmlns:a16="http://schemas.microsoft.com/office/drawing/2014/main" id="{2570E273-C8D5-4632-8D38-D1503D7800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2342" y="1589522"/>
              <a:ext cx="1806864" cy="809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 Box 32">
              <a:extLst>
                <a:ext uri="{FF2B5EF4-FFF2-40B4-BE49-F238E27FC236}">
                  <a16:creationId xmlns:a16="http://schemas.microsoft.com/office/drawing/2014/main" id="{DEB93616-C464-48D4-B515-6B47EDC1D7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38092" y="1582368"/>
              <a:ext cx="1673463" cy="771593"/>
            </a:xfrm>
            <a:prstGeom prst="roundRect">
              <a:avLst>
                <a:gd name="adj" fmla="val 8783"/>
              </a:avLst>
            </a:prstGeom>
            <a:noFill/>
            <a:ln>
              <a:noFill/>
            </a:ln>
          </p:spPr>
          <p:txBody>
            <a:bodyPr wrap="square" lIns="72000" rIns="72000" anchor="ctr" anchorCtr="0">
              <a:noAutofit/>
            </a:bodyPr>
            <a:lstStyle>
              <a:defPPr>
                <a:defRPr lang="ko-KR"/>
              </a:defPPr>
              <a:lvl2pPr marL="139700" lvl="1" indent="-139700" algn="l" fontAlgn="auto" latinLnBrk="0">
                <a:lnSpc>
                  <a:spcPct val="110000"/>
                </a:lnSpc>
                <a:spcBef>
                  <a:spcPts val="600"/>
                </a:spcBef>
                <a:buFont typeface="Wingdings" pitchFamily="2" charset="2"/>
                <a:buChar char="§"/>
                <a:defRPr sz="1050" b="1"/>
              </a:lvl2pPr>
            </a:lstStyle>
            <a:p>
              <a:pPr marL="0" lvl="1" indent="0" defTabSz="914400">
                <a:spcBef>
                  <a:spcPts val="10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마이크로서비스를 </a:t>
              </a:r>
              <a:r>
                <a:rPr kumimoji="1" lang="en-US" altLang="ko-KR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MSA</a:t>
              </a:r>
              <a:r>
                <a:rPr kumimoji="1"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하게 만들기 위해서 서비스를 세분화 하였었음</a:t>
              </a:r>
              <a:r>
                <a:rPr kumimoji="1" lang="en-US" altLang="ko-KR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.</a:t>
              </a:r>
              <a:endParaRPr kumimoji="1"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cs typeface="+mj-cs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86" y="970079"/>
            <a:ext cx="9652505" cy="4106123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5BE4F3F6-B359-4615-A7CB-C5598BD465BB}"/>
              </a:ext>
            </a:extLst>
          </p:cNvPr>
          <p:cNvSpPr txBox="1">
            <a:spLocks/>
          </p:cNvSpPr>
          <p:nvPr/>
        </p:nvSpPr>
        <p:spPr>
          <a:xfrm>
            <a:off x="441772" y="266660"/>
            <a:ext cx="7521128" cy="462719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2pPr>
            <a:lvl3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3pPr>
            <a:lvl4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4pPr>
            <a:lvl5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5pPr>
            <a:lvl6pPr marL="456861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6pPr>
            <a:lvl7pPr marL="913722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7pPr>
            <a:lvl8pPr marL="1370580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8pPr>
            <a:lvl9pPr marL="1827438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9pPr>
          </a:lstStyle>
          <a:p>
            <a:pPr marL="0" marR="0" lvl="0" indent="0"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이벤트 </a:t>
            </a:r>
            <a:r>
              <a:rPr lang="ko-KR" altLang="en-US" dirty="0" err="1" smtClean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스토밍</a:t>
            </a:r>
            <a:r>
              <a:rPr lang="ko-KR" altLang="en-US" dirty="0" smtClean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dirty="0" smtClean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– </a:t>
            </a:r>
            <a:r>
              <a:rPr lang="ko-KR" altLang="en-US" dirty="0" smtClean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마이크로서비스 식별</a:t>
            </a:r>
            <a:r>
              <a:rPr lang="en-US" altLang="ko-KR" dirty="0" smtClean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(</a:t>
            </a:r>
            <a:r>
              <a:rPr lang="ko-KR" altLang="en-US" dirty="0" smtClean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과정</a:t>
            </a:r>
            <a:r>
              <a:rPr lang="en-US" altLang="ko-KR" dirty="0" smtClean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)</a:t>
            </a:r>
            <a:endParaRPr kumimoji="1" lang="ko-KR" altLang="en-US" i="0" u="none" strike="noStrike" kern="1200" cap="none" spc="0" normalizeH="0" baseline="0" noProof="0" dirty="0">
              <a:ln>
                <a:solidFill>
                  <a:srgbClr val="E5DDD0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240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0994" t="23732" r="10417" b="5408"/>
          <a:stretch/>
        </p:blipFill>
        <p:spPr>
          <a:xfrm>
            <a:off x="64268" y="875982"/>
            <a:ext cx="9768840" cy="524256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80D7EDA-668A-4845-B7D5-CDBC60B6C740}"/>
              </a:ext>
            </a:extLst>
          </p:cNvPr>
          <p:cNvGrpSpPr/>
          <p:nvPr/>
        </p:nvGrpSpPr>
        <p:grpSpPr>
          <a:xfrm>
            <a:off x="137160" y="4612226"/>
            <a:ext cx="2463912" cy="1167226"/>
            <a:chOff x="8152342" y="1582368"/>
            <a:chExt cx="1806864" cy="816295"/>
          </a:xfrm>
        </p:grpSpPr>
        <p:pic>
          <p:nvPicPr>
            <p:cNvPr id="13" name="Picture 5" descr="E:\05_PPT디자인 자료\아이콘 그래픽 소스\note-147951_1280-1200x1095-b.png">
              <a:extLst>
                <a:ext uri="{FF2B5EF4-FFF2-40B4-BE49-F238E27FC236}">
                  <a16:creationId xmlns:a16="http://schemas.microsoft.com/office/drawing/2014/main" id="{2570E273-C8D5-4632-8D38-D1503D7800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2342" y="1589523"/>
              <a:ext cx="1806864" cy="809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 Box 32">
              <a:extLst>
                <a:ext uri="{FF2B5EF4-FFF2-40B4-BE49-F238E27FC236}">
                  <a16:creationId xmlns:a16="http://schemas.microsoft.com/office/drawing/2014/main" id="{DEB93616-C464-48D4-B515-6B47EDC1D7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38094" y="1582368"/>
              <a:ext cx="1673463" cy="771594"/>
            </a:xfrm>
            <a:prstGeom prst="roundRect">
              <a:avLst>
                <a:gd name="adj" fmla="val 8783"/>
              </a:avLst>
            </a:prstGeom>
            <a:noFill/>
            <a:ln>
              <a:noFill/>
            </a:ln>
          </p:spPr>
          <p:txBody>
            <a:bodyPr wrap="square" lIns="72000" rIns="72000" anchor="ctr" anchorCtr="0">
              <a:noAutofit/>
            </a:bodyPr>
            <a:lstStyle>
              <a:defPPr>
                <a:defRPr lang="ko-KR"/>
              </a:defPPr>
              <a:lvl2pPr marL="139700" lvl="1" indent="-139700" algn="l" fontAlgn="auto" latinLnBrk="0">
                <a:lnSpc>
                  <a:spcPct val="110000"/>
                </a:lnSpc>
                <a:spcBef>
                  <a:spcPts val="600"/>
                </a:spcBef>
                <a:buFont typeface="Wingdings" pitchFamily="2" charset="2"/>
                <a:buChar char="§"/>
                <a:defRPr sz="1050" b="1"/>
              </a:lvl2pPr>
            </a:lstStyle>
            <a:p>
              <a:pPr marL="0" lvl="1" indent="0" defTabSz="914400">
                <a:spcBef>
                  <a:spcPts val="10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세분화된 서비스를 단순화 하기 위해</a:t>
              </a:r>
              <a:r>
                <a:rPr kumimoji="1" lang="en-US" altLang="ko-KR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, </a:t>
              </a:r>
              <a:r>
                <a:rPr kumimoji="1" lang="ko-KR" altLang="en-US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바운디드</a:t>
              </a:r>
              <a:r>
                <a:rPr kumimoji="1"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 컨텍스트 및 마이크로서비스 </a:t>
              </a:r>
              <a:r>
                <a:rPr kumimoji="1" lang="ko-KR" altLang="en-US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재식별</a:t>
              </a:r>
              <a:r>
                <a:rPr kumimoji="1"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 진행</a:t>
              </a:r>
              <a:endParaRPr kumimoji="1"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cs typeface="+mj-cs"/>
              </a:endParaRPr>
            </a:p>
          </p:txBody>
        </p:sp>
      </p:grpSp>
      <p:sp>
        <p:nvSpPr>
          <p:cNvPr id="16" name="제목 1">
            <a:extLst>
              <a:ext uri="{FF2B5EF4-FFF2-40B4-BE49-F238E27FC236}">
                <a16:creationId xmlns:a16="http://schemas.microsoft.com/office/drawing/2014/main" id="{5BE4F3F6-B359-4615-A7CB-C5598BD465BB}"/>
              </a:ext>
            </a:extLst>
          </p:cNvPr>
          <p:cNvSpPr txBox="1">
            <a:spLocks/>
          </p:cNvSpPr>
          <p:nvPr/>
        </p:nvSpPr>
        <p:spPr>
          <a:xfrm>
            <a:off x="441772" y="266660"/>
            <a:ext cx="7521128" cy="462719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2pPr>
            <a:lvl3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3pPr>
            <a:lvl4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4pPr>
            <a:lvl5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5pPr>
            <a:lvl6pPr marL="456861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6pPr>
            <a:lvl7pPr marL="913722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7pPr>
            <a:lvl8pPr marL="1370580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8pPr>
            <a:lvl9pPr marL="1827438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9pPr>
          </a:lstStyle>
          <a:p>
            <a:pPr marL="0" marR="0" lvl="0" indent="0"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이벤트 </a:t>
            </a:r>
            <a:r>
              <a:rPr lang="ko-KR" altLang="en-US" dirty="0" err="1" smtClean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스토밍</a:t>
            </a:r>
            <a:r>
              <a:rPr lang="ko-KR" altLang="en-US" dirty="0" smtClean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dirty="0" smtClean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– </a:t>
            </a:r>
            <a:r>
              <a:rPr lang="ko-KR" altLang="en-US" dirty="0" smtClean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마이크로서비스 식별</a:t>
            </a:r>
            <a:r>
              <a:rPr lang="en-US" altLang="ko-KR" dirty="0" smtClean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(</a:t>
            </a:r>
            <a:r>
              <a:rPr lang="ko-KR" altLang="en-US" dirty="0" smtClean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결과</a:t>
            </a:r>
            <a:r>
              <a:rPr lang="en-US" altLang="ko-KR" dirty="0" smtClean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)</a:t>
            </a:r>
            <a:endParaRPr kumimoji="1" lang="ko-KR" altLang="en-US" i="0" u="none" strike="noStrike" kern="1200" cap="none" spc="0" normalizeH="0" baseline="0" noProof="0" dirty="0">
              <a:ln>
                <a:solidFill>
                  <a:srgbClr val="E5DDD0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8064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1">
            <a:extLst>
              <a:ext uri="{FF2B5EF4-FFF2-40B4-BE49-F238E27FC236}">
                <a16:creationId xmlns:a16="http://schemas.microsoft.com/office/drawing/2014/main" id="{5BE4F3F6-B359-4615-A7CB-C5598BD465BB}"/>
              </a:ext>
            </a:extLst>
          </p:cNvPr>
          <p:cNvSpPr txBox="1">
            <a:spLocks/>
          </p:cNvSpPr>
          <p:nvPr/>
        </p:nvSpPr>
        <p:spPr>
          <a:xfrm>
            <a:off x="441772" y="266660"/>
            <a:ext cx="7521128" cy="462719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2pPr>
            <a:lvl3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3pPr>
            <a:lvl4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4pPr>
            <a:lvl5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5pPr>
            <a:lvl6pPr marL="456861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6pPr>
            <a:lvl7pPr marL="913722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7pPr>
            <a:lvl8pPr marL="1370580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8pPr>
            <a:lvl9pPr marL="1827438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9pPr>
          </a:lstStyle>
          <a:p>
            <a:pPr marL="0" marR="0" lvl="0" indent="0"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담당 마이크로 서비스</a:t>
            </a:r>
            <a:endParaRPr kumimoji="1" lang="ko-KR" altLang="en-US" i="0" u="none" strike="noStrike" kern="1200" cap="none" spc="0" normalizeH="0" baseline="0" noProof="0" dirty="0">
              <a:ln>
                <a:solidFill>
                  <a:srgbClr val="E5DDD0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891" y="1432225"/>
            <a:ext cx="2361478" cy="235121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72" y="1020890"/>
            <a:ext cx="5098591" cy="520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67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1">
            <a:extLst>
              <a:ext uri="{FF2B5EF4-FFF2-40B4-BE49-F238E27FC236}">
                <a16:creationId xmlns:a16="http://schemas.microsoft.com/office/drawing/2014/main" id="{5BE4F3F6-B359-4615-A7CB-C5598BD465BB}"/>
              </a:ext>
            </a:extLst>
          </p:cNvPr>
          <p:cNvSpPr txBox="1">
            <a:spLocks/>
          </p:cNvSpPr>
          <p:nvPr/>
        </p:nvSpPr>
        <p:spPr>
          <a:xfrm>
            <a:off x="441772" y="266660"/>
            <a:ext cx="7521128" cy="462719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2pPr>
            <a:lvl3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3pPr>
            <a:lvl4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4pPr>
            <a:lvl5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5pPr>
            <a:lvl6pPr marL="456861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6pPr>
            <a:lvl7pPr marL="913722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7pPr>
            <a:lvl8pPr marL="1370580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8pPr>
            <a:lvl9pPr marL="1827438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9pPr>
          </a:lstStyle>
          <a:p>
            <a:pPr marL="0" marR="0" lvl="0" indent="0"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noProof="0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전체 일정</a:t>
            </a:r>
            <a:endParaRPr lang="en-US" altLang="ko-KR" noProof="0" dirty="0">
              <a:ln>
                <a:solidFill>
                  <a:srgbClr val="E5DDD0">
                    <a:alpha val="0"/>
                  </a:srgbClr>
                </a:solidFill>
              </a:ln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B7EDDA1-768C-4DC1-BC95-DECB98B503D5}"/>
              </a:ext>
            </a:extLst>
          </p:cNvPr>
          <p:cNvSpPr txBox="1">
            <a:spLocks/>
          </p:cNvSpPr>
          <p:nvPr/>
        </p:nvSpPr>
        <p:spPr>
          <a:xfrm>
            <a:off x="441772" y="881685"/>
            <a:ext cx="9272677" cy="462719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2pPr>
            <a:lvl3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3pPr>
            <a:lvl4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4pPr>
            <a:lvl5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5pPr>
            <a:lvl6pPr marL="456861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6pPr>
            <a:lvl7pPr marL="913722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7pPr>
            <a:lvl8pPr marL="1370580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8pPr>
            <a:lvl9pPr marL="1827438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9pPr>
          </a:lstStyle>
          <a:p>
            <a:pPr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0" kern="0" dirty="0">
                <a:ln>
                  <a:solidFill>
                    <a:srgbClr val="E8252D">
                      <a:alpha val="0"/>
                    </a:srgb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+mn-cs"/>
              </a:rPr>
              <a:t>EV</a:t>
            </a:r>
            <a:r>
              <a:rPr lang="ko-KR" altLang="en-US" sz="1600" b="0" kern="0" dirty="0">
                <a:ln>
                  <a:solidFill>
                    <a:srgbClr val="E8252D">
                      <a:alpha val="0"/>
                    </a:srgb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+mn-cs"/>
              </a:rPr>
              <a:t> </a:t>
            </a:r>
            <a:r>
              <a:rPr lang="en-US" altLang="ko-KR" sz="1600" b="0" kern="0" dirty="0">
                <a:ln>
                  <a:solidFill>
                    <a:srgbClr val="E8252D">
                      <a:alpha val="0"/>
                    </a:srgb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+mn-cs"/>
              </a:rPr>
              <a:t>Power</a:t>
            </a:r>
            <a:r>
              <a:rPr lang="ko-KR" altLang="en-US" sz="1600" b="0" kern="0" dirty="0">
                <a:ln>
                  <a:solidFill>
                    <a:srgbClr val="E8252D">
                      <a:alpha val="0"/>
                    </a:srgb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+mn-cs"/>
              </a:rPr>
              <a:t> </a:t>
            </a:r>
            <a:r>
              <a:rPr lang="en-US" altLang="ko-KR" sz="1600" b="0" kern="0" dirty="0">
                <a:ln>
                  <a:solidFill>
                    <a:srgbClr val="E8252D">
                      <a:alpha val="0"/>
                    </a:srgb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+mn-cs"/>
              </a:rPr>
              <a:t>Guard</a:t>
            </a:r>
            <a:r>
              <a:rPr lang="ko-KR" altLang="en-US" sz="1600" b="0" kern="0" dirty="0">
                <a:ln>
                  <a:solidFill>
                    <a:srgbClr val="E8252D">
                      <a:alpha val="0"/>
                    </a:srgb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+mn-cs"/>
              </a:rPr>
              <a:t> 는 </a:t>
            </a:r>
            <a:r>
              <a:rPr lang="en-US" altLang="ko-KR" sz="1600" b="0" kern="0" dirty="0">
                <a:ln>
                  <a:solidFill>
                    <a:srgbClr val="E8252D">
                      <a:alpha val="0"/>
                    </a:srgb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+mn-cs"/>
              </a:rPr>
              <a:t>7</a:t>
            </a:r>
            <a:r>
              <a:rPr lang="ko-KR" altLang="en-US" sz="1600" b="0" kern="0" dirty="0">
                <a:ln>
                  <a:solidFill>
                    <a:srgbClr val="E8252D">
                      <a:alpha val="0"/>
                    </a:srgb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+mn-cs"/>
              </a:rPr>
              <a:t>월말까지 개발하기 위해 총 </a:t>
            </a:r>
            <a:r>
              <a:rPr lang="en-US" altLang="ko-KR" sz="1600" b="0" kern="0" dirty="0">
                <a:ln>
                  <a:solidFill>
                    <a:srgbClr val="E8252D">
                      <a:alpha val="0"/>
                    </a:srgb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+mn-cs"/>
              </a:rPr>
              <a:t>8</a:t>
            </a:r>
            <a:r>
              <a:rPr lang="ko-KR" altLang="en-US" sz="1600" b="0" kern="0" dirty="0">
                <a:ln>
                  <a:solidFill>
                    <a:srgbClr val="E8252D">
                      <a:alpha val="0"/>
                    </a:srgb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+mn-cs"/>
              </a:rPr>
              <a:t>개의 </a:t>
            </a:r>
            <a:r>
              <a:rPr lang="en-US" altLang="ko-KR" sz="1600" b="0" kern="0" dirty="0">
                <a:ln>
                  <a:solidFill>
                    <a:srgbClr val="E8252D">
                      <a:alpha val="0"/>
                    </a:srgb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+mn-cs"/>
              </a:rPr>
              <a:t>Sprint</a:t>
            </a:r>
            <a:r>
              <a:rPr lang="en-US" altLang="ko-KR" sz="1600" b="0" kern="0" baseline="30000" dirty="0">
                <a:ln>
                  <a:solidFill>
                    <a:srgbClr val="E8252D">
                      <a:alpha val="0"/>
                    </a:srgb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+mn-cs"/>
              </a:rPr>
              <a:t>1)</a:t>
            </a:r>
            <a:r>
              <a:rPr lang="en-US" altLang="ko-KR" sz="1600" b="0" kern="0" dirty="0">
                <a:ln>
                  <a:solidFill>
                    <a:srgbClr val="E8252D">
                      <a:alpha val="0"/>
                    </a:srgb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+mn-cs"/>
              </a:rPr>
              <a:t> </a:t>
            </a:r>
            <a:r>
              <a:rPr lang="ko-KR" altLang="en-US" sz="1600" b="0" kern="0" dirty="0">
                <a:ln>
                  <a:solidFill>
                    <a:srgbClr val="E8252D">
                      <a:alpha val="0"/>
                    </a:srgb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+mn-cs"/>
              </a:rPr>
              <a:t>로 일정을 계획함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10A554-264C-41C5-B507-1B68A95C60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29"/>
          <a:stretch/>
        </p:blipFill>
        <p:spPr>
          <a:xfrm>
            <a:off x="541260" y="1835734"/>
            <a:ext cx="8585922" cy="23549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DFCD91-CB9E-498C-B308-C38D619A403F}"/>
              </a:ext>
            </a:extLst>
          </p:cNvPr>
          <p:cNvSpPr txBox="1"/>
          <p:nvPr/>
        </p:nvSpPr>
        <p:spPr>
          <a:xfrm>
            <a:off x="541260" y="6117869"/>
            <a:ext cx="4146502" cy="269808"/>
          </a:xfrm>
          <a:prstGeom prst="rect">
            <a:avLst/>
          </a:prstGeom>
          <a:noFill/>
        </p:spPr>
        <p:txBody>
          <a:bodyPr wrap="none" lIns="72000" tIns="36000" rIns="72000" bIns="36000" rtlCol="0" anchor="t" anchorCtr="0">
            <a:spAutoFit/>
          </a:bodyPr>
          <a:lstStyle/>
          <a:p>
            <a:pPr algn="l" fontAlgn="base" latinLnBrk="0">
              <a:lnSpc>
                <a:spcPct val="130000"/>
              </a:lnSpc>
              <a:spcBef>
                <a:spcPts val="1200"/>
              </a:spcBef>
            </a:pPr>
            <a:r>
              <a:rPr lang="en-US" altLang="ko-KR" sz="1100" dirty="0">
                <a:solidFill>
                  <a:srgbClr val="000000"/>
                </a:solidFill>
                <a:latin typeface="+mn-ea"/>
                <a:cs typeface="Tahoma" pitchFamily="34" charset="0"/>
              </a:rPr>
              <a:t>1) Sprint </a:t>
            </a:r>
            <a:r>
              <a:rPr lang="ko-KR" altLang="en-US" sz="1100" dirty="0">
                <a:solidFill>
                  <a:srgbClr val="000000"/>
                </a:solidFill>
                <a:latin typeface="+mn-ea"/>
                <a:cs typeface="Tahoma" pitchFamily="34" charset="0"/>
              </a:rPr>
              <a:t>의 주기는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cs typeface="Tahoma" pitchFamily="34" charset="0"/>
              </a:rPr>
              <a:t>2</a:t>
            </a:r>
            <a:r>
              <a:rPr lang="ko-KR" altLang="en-US" sz="1100" dirty="0">
                <a:solidFill>
                  <a:srgbClr val="000000"/>
                </a:solidFill>
                <a:latin typeface="+mn-ea"/>
                <a:cs typeface="Tahoma" pitchFamily="34" charset="0"/>
              </a:rPr>
              <a:t>주이며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cs typeface="Tahoma" pitchFamily="34" charset="0"/>
              </a:rPr>
              <a:t>, </a:t>
            </a:r>
            <a:r>
              <a:rPr lang="ko-KR" altLang="en-US" sz="1100" dirty="0">
                <a:solidFill>
                  <a:srgbClr val="000000"/>
                </a:solidFill>
                <a:latin typeface="+mn-ea"/>
                <a:cs typeface="Tahoma" pitchFamily="34" charset="0"/>
              </a:rPr>
              <a:t>마지막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cs typeface="Tahoma" pitchFamily="34" charset="0"/>
              </a:rPr>
              <a:t>Sprint #8 </a:t>
            </a:r>
            <a:r>
              <a:rPr lang="ko-KR" altLang="en-US" sz="1100" dirty="0">
                <a:solidFill>
                  <a:srgbClr val="000000"/>
                </a:solidFill>
                <a:latin typeface="+mn-ea"/>
                <a:cs typeface="Tahoma" pitchFamily="34" charset="0"/>
              </a:rPr>
              <a:t>은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cs typeface="Tahoma" pitchFamily="34" charset="0"/>
              </a:rPr>
              <a:t> 1</a:t>
            </a:r>
            <a:r>
              <a:rPr lang="ko-KR" altLang="en-US" sz="1100" dirty="0">
                <a:solidFill>
                  <a:srgbClr val="000000"/>
                </a:solidFill>
                <a:latin typeface="+mn-ea"/>
                <a:cs typeface="Tahoma" pitchFamily="34" charset="0"/>
              </a:rPr>
              <a:t>주로 계획됨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43C330E-A2D6-498F-80AB-D3F3DB628923}"/>
              </a:ext>
            </a:extLst>
          </p:cNvPr>
          <p:cNvGrpSpPr/>
          <p:nvPr/>
        </p:nvGrpSpPr>
        <p:grpSpPr>
          <a:xfrm>
            <a:off x="6365847" y="4268166"/>
            <a:ext cx="3407327" cy="2060788"/>
            <a:chOff x="8152343" y="1495975"/>
            <a:chExt cx="1806864" cy="902687"/>
          </a:xfrm>
        </p:grpSpPr>
        <p:pic>
          <p:nvPicPr>
            <p:cNvPr id="21" name="Picture 5" descr="E:\05_PPT디자인 자료\아이콘 그래픽 소스\note-147951_1280-1200x1095-b.png">
              <a:extLst>
                <a:ext uri="{FF2B5EF4-FFF2-40B4-BE49-F238E27FC236}">
                  <a16:creationId xmlns:a16="http://schemas.microsoft.com/office/drawing/2014/main" id="{DEC3656F-493E-484A-B416-017BEDAF36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2343" y="1589522"/>
              <a:ext cx="1806864" cy="809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 Box 32">
              <a:extLst>
                <a:ext uri="{FF2B5EF4-FFF2-40B4-BE49-F238E27FC236}">
                  <a16:creationId xmlns:a16="http://schemas.microsoft.com/office/drawing/2014/main" id="{F02C6CB8-F28B-4F82-A321-0235F005F0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71338" y="1495975"/>
              <a:ext cx="1673463" cy="866996"/>
            </a:xfrm>
            <a:prstGeom prst="roundRect">
              <a:avLst>
                <a:gd name="adj" fmla="val 8783"/>
              </a:avLst>
            </a:prstGeom>
            <a:noFill/>
            <a:ln>
              <a:noFill/>
            </a:ln>
          </p:spPr>
          <p:txBody>
            <a:bodyPr wrap="square" lIns="72000" rIns="72000" anchor="ctr" anchorCtr="0">
              <a:noAutofit/>
            </a:bodyPr>
            <a:lstStyle>
              <a:defPPr>
                <a:defRPr lang="ko-KR"/>
              </a:defPPr>
              <a:lvl2pPr marL="139700" lvl="1" indent="-139700" algn="l" fontAlgn="auto" latinLnBrk="0">
                <a:lnSpc>
                  <a:spcPct val="110000"/>
                </a:lnSpc>
                <a:spcBef>
                  <a:spcPts val="600"/>
                </a:spcBef>
                <a:buFont typeface="Wingdings" pitchFamily="2" charset="2"/>
                <a:buChar char="§"/>
                <a:defRPr sz="1050" b="1"/>
              </a:lvl2pPr>
            </a:lstStyle>
            <a:p>
              <a:pPr lvl="1">
                <a:spcBef>
                  <a:spcPts val="100"/>
                </a:spcBef>
                <a:spcAft>
                  <a:spcPct val="0"/>
                </a:spcAft>
                <a:defRPr/>
              </a:pPr>
              <a:endParaRPr kumimoji="1"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cs typeface="+mj-cs"/>
              </a:endParaRPr>
            </a:p>
            <a:p>
              <a:pPr lvl="1">
                <a:spcBef>
                  <a:spcPts val="100"/>
                </a:spcBef>
                <a:spcAft>
                  <a:spcPct val="0"/>
                </a:spcAft>
                <a:defRPr/>
              </a:pPr>
              <a:r>
                <a:rPr kumimoji="1" lang="en-US" altLang="ko-KR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Spring #1</a:t>
              </a:r>
              <a:r>
                <a:rPr kumimoji="1"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은 집중적인 이벤트 </a:t>
              </a:r>
              <a:r>
                <a:rPr kumimoji="1" lang="ko-KR" altLang="en-US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스토밍을</a:t>
              </a:r>
              <a:r>
                <a:rPr kumimoji="1"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 통해서 완성도 높은 </a:t>
              </a:r>
              <a:r>
                <a:rPr kumimoji="1" lang="en-US" altLang="ko-KR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DDD</a:t>
              </a:r>
              <a:r>
                <a:rPr kumimoji="1"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를 추구</a:t>
              </a:r>
              <a:endParaRPr kumimoji="1"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cs typeface="+mj-cs"/>
              </a:endParaRPr>
            </a:p>
            <a:p>
              <a:pPr lvl="1">
                <a:spcBef>
                  <a:spcPts val="100"/>
                </a:spcBef>
                <a:spcAft>
                  <a:spcPct val="0"/>
                </a:spcAft>
                <a:defRPr/>
              </a:pPr>
              <a:r>
                <a:rPr kumimoji="1" lang="en-US" altLang="ko-KR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Sprint </a:t>
              </a:r>
              <a:r>
                <a:rPr kumimoji="1"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#2 </a:t>
              </a:r>
              <a:r>
                <a:rPr kumimoji="1"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부터 개발 시작</a:t>
              </a:r>
              <a:r>
                <a:rPr kumimoji="1"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, Backend</a:t>
              </a:r>
              <a:r>
                <a:rPr kumimoji="1"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는 </a:t>
              </a:r>
              <a:r>
                <a:rPr kumimoji="1"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2</a:t>
              </a:r>
              <a:r>
                <a:rPr kumimoji="1"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차례로 나누어 개발 예정</a:t>
              </a:r>
              <a:endParaRPr kumimoji="1"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cs typeface="+mj-cs"/>
              </a:endParaRPr>
            </a:p>
            <a:p>
              <a:pPr lvl="1">
                <a:spcBef>
                  <a:spcPts val="100"/>
                </a:spcBef>
                <a:spcAft>
                  <a:spcPct val="0"/>
                </a:spcAft>
                <a:defRPr/>
              </a:pPr>
              <a:r>
                <a:rPr kumimoji="1"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Sprint #6 </a:t>
              </a:r>
              <a:r>
                <a:rPr kumimoji="1"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에서 </a:t>
              </a:r>
              <a:r>
                <a:rPr kumimoji="1"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“</a:t>
              </a:r>
              <a:r>
                <a:rPr kumimoji="1"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서비스 심화</a:t>
              </a:r>
              <a:r>
                <a:rPr kumimoji="1"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“ 1</a:t>
              </a:r>
              <a:r>
                <a:rPr kumimoji="1"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주는 현재 수준 보다 더욱 발전된 </a:t>
              </a:r>
              <a:r>
                <a:rPr kumimoji="1" lang="en-US" altLang="ko-KR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MSA</a:t>
              </a:r>
              <a:r>
                <a:rPr kumimoji="1"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를 적용할 예정</a:t>
              </a:r>
              <a:endParaRPr kumimoji="1"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816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1">
            <a:extLst>
              <a:ext uri="{FF2B5EF4-FFF2-40B4-BE49-F238E27FC236}">
                <a16:creationId xmlns:a16="http://schemas.microsoft.com/office/drawing/2014/main" id="{5BE4F3F6-B359-4615-A7CB-C5598BD465BB}"/>
              </a:ext>
            </a:extLst>
          </p:cNvPr>
          <p:cNvSpPr txBox="1">
            <a:spLocks/>
          </p:cNvSpPr>
          <p:nvPr/>
        </p:nvSpPr>
        <p:spPr>
          <a:xfrm>
            <a:off x="441772" y="266660"/>
            <a:ext cx="7521128" cy="462719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2pPr>
            <a:lvl3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3pPr>
            <a:lvl4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4pPr>
            <a:lvl5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5pPr>
            <a:lvl6pPr marL="456861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6pPr>
            <a:lvl7pPr marL="913722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7pPr>
            <a:lvl8pPr marL="1370580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8pPr>
            <a:lvl9pPr marL="1827438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9pPr>
          </a:lstStyle>
          <a:p>
            <a:pPr marL="0" marR="0" lvl="0" indent="0"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0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PJT </a:t>
            </a:r>
            <a:r>
              <a:rPr lang="ko-KR" altLang="en-US" noProof="0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소개 및</a:t>
            </a:r>
            <a:r>
              <a:rPr lang="en-US" altLang="ko-KR" noProof="0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 Vision</a:t>
            </a:r>
            <a:endParaRPr kumimoji="1" lang="ko-KR" altLang="en-US" i="0" u="none" strike="noStrike" kern="1200" cap="none" spc="0" normalizeH="0" baseline="0" noProof="0" dirty="0">
              <a:ln>
                <a:solidFill>
                  <a:srgbClr val="E5DDD0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F3D78610-6693-4CD3-A359-B2BC28C3A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010664"/>
              </p:ext>
            </p:extLst>
          </p:nvPr>
        </p:nvGraphicFramePr>
        <p:xfrm>
          <a:off x="683403" y="1484311"/>
          <a:ext cx="4198989" cy="49317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98989">
                  <a:extLst>
                    <a:ext uri="{9D8B030D-6E8A-4147-A177-3AD203B41FA5}">
                      <a16:colId xmlns:a16="http://schemas.microsoft.com/office/drawing/2014/main" val="3726499075"/>
                    </a:ext>
                  </a:extLst>
                </a:gridCol>
              </a:tblGrid>
              <a:tr h="387924">
                <a:tc>
                  <a:txBody>
                    <a:bodyPr/>
                    <a:lstStyle/>
                    <a:p>
                      <a:pPr algn="ctr" latinLnBrk="0"/>
                      <a:r>
                        <a:rPr kumimoji="1" lang="ko-KR" altLang="en-US" sz="1600" b="1" u="none" kern="1200" dirty="0">
                          <a:ln>
                            <a:solidFill>
                              <a:srgbClr val="E5DDD0">
                                <a:alpha val="0"/>
                              </a:srgbClr>
                            </a:solidFill>
                          </a:ln>
                          <a:solidFill>
                            <a:srgbClr val="BA1C1C"/>
                          </a:solidFill>
                          <a:latin typeface="+mn-ea"/>
                          <a:ea typeface="+mn-ea"/>
                          <a:cs typeface="+mj-cs"/>
                        </a:rPr>
                        <a:t>프로젝트</a:t>
                      </a:r>
                    </a:p>
                  </a:txBody>
                  <a:tcPr marL="62865" marR="62865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409022"/>
                  </a:ext>
                </a:extLst>
              </a:tr>
              <a:tr h="4543806">
                <a:tc>
                  <a:txBody>
                    <a:bodyPr/>
                    <a:lstStyle/>
                    <a:p>
                      <a:pPr marL="285750" indent="-285750" algn="l" latinLnBrk="0"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ko-KR" sz="2000" b="1" u="none" kern="1200" dirty="0">
                          <a:ln>
                            <a:solidFill>
                              <a:srgbClr val="E5DDD0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j-cs"/>
                        </a:rPr>
                        <a:t>EV</a:t>
                      </a:r>
                      <a:r>
                        <a:rPr kumimoji="1" lang="en-US" altLang="ko-KR" sz="2000" b="1" u="none" kern="1200" baseline="0" dirty="0">
                          <a:ln>
                            <a:solidFill>
                              <a:srgbClr val="E5DDD0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j-cs"/>
                        </a:rPr>
                        <a:t> Power Guard</a:t>
                      </a:r>
                      <a:r>
                        <a:rPr kumimoji="1" lang="en-US" altLang="ko-KR" sz="1600" b="1" u="none" kern="1200" baseline="0" dirty="0">
                          <a:ln>
                            <a:solidFill>
                              <a:srgbClr val="E5DDD0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j-cs"/>
                        </a:rPr>
                        <a:t/>
                      </a:r>
                      <a:br>
                        <a:rPr kumimoji="1" lang="en-US" altLang="ko-KR" sz="1600" b="1" u="none" kern="1200" baseline="0" dirty="0">
                          <a:ln>
                            <a:solidFill>
                              <a:srgbClr val="E5DDD0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j-cs"/>
                        </a:rPr>
                      </a:br>
                      <a:r>
                        <a:rPr kumimoji="1" lang="ko-KR" altLang="en-US" sz="1600" b="0" u="none" kern="1200" baseline="0" dirty="0">
                          <a:ln>
                            <a:solidFill>
                              <a:srgbClr val="E5DDD0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j-cs"/>
                        </a:rPr>
                        <a:t>전기차 충전소 고장 신고 커뮤니티 서비스</a:t>
                      </a:r>
                      <a:endParaRPr kumimoji="1" lang="en-US" altLang="ko-KR" sz="1600" b="0" u="sng" kern="1200" dirty="0">
                        <a:ln>
                          <a:solidFill>
                            <a:srgbClr val="E5DDD0"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+mn-ea"/>
                        <a:ea typeface="+mn-ea"/>
                        <a:cs typeface="+mj-cs"/>
                      </a:endParaRPr>
                    </a:p>
                    <a:p>
                      <a:pPr algn="l" latinLnBrk="0"/>
                      <a:endParaRPr kumimoji="1" lang="en-US" altLang="ko-KR" sz="1600" b="0" u="sng" kern="1200" dirty="0">
                        <a:ln>
                          <a:solidFill>
                            <a:srgbClr val="E5DDD0"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뫼비우스 Bold" panose="02000500000000000000" pitchFamily="2" charset="-127"/>
                        <a:ea typeface="뫼비우스 Bold" panose="02000500000000000000" pitchFamily="2" charset="-127"/>
                        <a:cs typeface="+mj-cs"/>
                      </a:endParaRPr>
                    </a:p>
                    <a:p>
                      <a:pPr algn="l" latinLnBrk="0"/>
                      <a:endParaRPr kumimoji="1" lang="ko-KR" altLang="en-US" sz="1600" b="0" u="sng" kern="1200" dirty="0">
                        <a:ln>
                          <a:solidFill>
                            <a:srgbClr val="E5DDD0"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뫼비우스 Bold" panose="02000500000000000000" pitchFamily="2" charset="-127"/>
                        <a:ea typeface="뫼비우스 Bold" panose="02000500000000000000" pitchFamily="2" charset="-127"/>
                        <a:cs typeface="+mj-cs"/>
                      </a:endParaRPr>
                    </a:p>
                  </a:txBody>
                  <a:tcPr marL="62865" marR="62865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4622496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3D78610-6693-4CD3-A359-B2BC28C3A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174876"/>
              </p:ext>
            </p:extLst>
          </p:nvPr>
        </p:nvGraphicFramePr>
        <p:xfrm>
          <a:off x="5214856" y="1484311"/>
          <a:ext cx="4198989" cy="49317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98989">
                  <a:extLst>
                    <a:ext uri="{9D8B030D-6E8A-4147-A177-3AD203B41FA5}">
                      <a16:colId xmlns:a16="http://schemas.microsoft.com/office/drawing/2014/main" val="3726499075"/>
                    </a:ext>
                  </a:extLst>
                </a:gridCol>
              </a:tblGrid>
              <a:tr h="387924">
                <a:tc>
                  <a:txBody>
                    <a:bodyPr/>
                    <a:lstStyle/>
                    <a:p>
                      <a:pPr algn="ctr" latinLnBrk="0"/>
                      <a:r>
                        <a:rPr kumimoji="1" lang="en-US" altLang="ko-KR" sz="1600" b="1" u="none" kern="1200" dirty="0">
                          <a:ln>
                            <a:solidFill>
                              <a:srgbClr val="E5DDD0">
                                <a:alpha val="0"/>
                              </a:srgbClr>
                            </a:solidFill>
                          </a:ln>
                          <a:solidFill>
                            <a:srgbClr val="BA1C1C"/>
                          </a:solidFill>
                          <a:latin typeface="+mn-ea"/>
                          <a:ea typeface="+mn-ea"/>
                          <a:cs typeface="+mj-cs"/>
                        </a:rPr>
                        <a:t>Vision</a:t>
                      </a:r>
                      <a:endParaRPr kumimoji="1" lang="ko-KR" altLang="en-US" sz="1600" b="1" u="none" kern="1200" dirty="0">
                        <a:ln>
                          <a:solidFill>
                            <a:srgbClr val="E5DDD0">
                              <a:alpha val="0"/>
                            </a:srgbClr>
                          </a:solidFill>
                        </a:ln>
                        <a:solidFill>
                          <a:srgbClr val="BA1C1C"/>
                        </a:solidFill>
                        <a:latin typeface="+mn-ea"/>
                        <a:ea typeface="+mn-ea"/>
                        <a:cs typeface="+mj-cs"/>
                      </a:endParaRPr>
                    </a:p>
                  </a:txBody>
                  <a:tcPr marL="62865" marR="62865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409022"/>
                  </a:ext>
                </a:extLst>
              </a:tr>
              <a:tr h="4543806"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EV POWER GUARD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는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전기차 충전소를 효율적으로 사용하고자 하는 니즈를 가진 전기차 오너를 위한</a:t>
                      </a:r>
                    </a:p>
                    <a:p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전기차 충전소 고장 신고 커뮤니티 서비스로</a:t>
                      </a:r>
                    </a:p>
                    <a:p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고객은 충전기 고장을 빠르게 공유할 수 있고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충전소 관리자는 관리 비용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효율 측면에서 충전소 인프라를 관리 할 수 있는 점이다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기존 서비스의 단순 충전소 안내 기능과 다르게</a:t>
                      </a:r>
                    </a:p>
                    <a:p>
                      <a:r>
                        <a:rPr lang="ko-KR" altLang="en-US" sz="1400" dirty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우리 제품은 회원간 실시간 고장신고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접수 기능과 커뮤니티를 통한 다양한 활동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 차별점이다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2865" marR="62865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46224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424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1">
            <a:extLst>
              <a:ext uri="{FF2B5EF4-FFF2-40B4-BE49-F238E27FC236}">
                <a16:creationId xmlns:a16="http://schemas.microsoft.com/office/drawing/2014/main" id="{5BE4F3F6-B359-4615-A7CB-C5598BD465BB}"/>
              </a:ext>
            </a:extLst>
          </p:cNvPr>
          <p:cNvSpPr txBox="1">
            <a:spLocks/>
          </p:cNvSpPr>
          <p:nvPr/>
        </p:nvSpPr>
        <p:spPr>
          <a:xfrm>
            <a:off x="441772" y="266660"/>
            <a:ext cx="7521128" cy="462719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2pPr>
            <a:lvl3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3pPr>
            <a:lvl4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4pPr>
            <a:lvl5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5pPr>
            <a:lvl6pPr marL="456861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6pPr>
            <a:lvl7pPr marL="913722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7pPr>
            <a:lvl8pPr marL="1370580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8pPr>
            <a:lvl9pPr marL="1827438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9pPr>
          </a:lstStyle>
          <a:p>
            <a:pPr marL="0" marR="0" lvl="0" indent="0"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0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Team </a:t>
            </a:r>
            <a:r>
              <a:rPr lang="ko-KR" altLang="en-US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소개</a:t>
            </a:r>
            <a:endParaRPr kumimoji="1" lang="ko-KR" altLang="en-US" i="0" u="none" strike="noStrike" kern="1200" cap="none" spc="0" normalizeH="0" baseline="0" noProof="0" dirty="0">
              <a:ln>
                <a:solidFill>
                  <a:srgbClr val="E5DDD0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graphicFrame>
        <p:nvGraphicFramePr>
          <p:cNvPr id="6" name="표 37">
            <a:extLst>
              <a:ext uri="{FF2B5EF4-FFF2-40B4-BE49-F238E27FC236}">
                <a16:creationId xmlns:a16="http://schemas.microsoft.com/office/drawing/2014/main" id="{B484E9C8-60D3-420C-91A3-A4AECCC6DB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232332"/>
              </p:ext>
            </p:extLst>
          </p:nvPr>
        </p:nvGraphicFramePr>
        <p:xfrm>
          <a:off x="316661" y="1444790"/>
          <a:ext cx="9272677" cy="51066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7477">
                  <a:extLst>
                    <a:ext uri="{9D8B030D-6E8A-4147-A177-3AD203B41FA5}">
                      <a16:colId xmlns:a16="http://schemas.microsoft.com/office/drawing/2014/main" val="1533022255"/>
                    </a:ext>
                  </a:extLst>
                </a:gridCol>
                <a:gridCol w="965529">
                  <a:extLst>
                    <a:ext uri="{9D8B030D-6E8A-4147-A177-3AD203B41FA5}">
                      <a16:colId xmlns:a16="http://schemas.microsoft.com/office/drawing/2014/main" val="323109246"/>
                    </a:ext>
                  </a:extLst>
                </a:gridCol>
                <a:gridCol w="1276021">
                  <a:extLst>
                    <a:ext uri="{9D8B030D-6E8A-4147-A177-3AD203B41FA5}">
                      <a16:colId xmlns:a16="http://schemas.microsoft.com/office/drawing/2014/main" val="4091371326"/>
                    </a:ext>
                  </a:extLst>
                </a:gridCol>
                <a:gridCol w="1758950">
                  <a:extLst>
                    <a:ext uri="{9D8B030D-6E8A-4147-A177-3AD203B41FA5}">
                      <a16:colId xmlns:a16="http://schemas.microsoft.com/office/drawing/2014/main" val="2072072854"/>
                    </a:ext>
                  </a:extLst>
                </a:gridCol>
                <a:gridCol w="1682750">
                  <a:extLst>
                    <a:ext uri="{9D8B030D-6E8A-4147-A177-3AD203B41FA5}">
                      <a16:colId xmlns:a16="http://schemas.microsoft.com/office/drawing/2014/main" val="61133689"/>
                    </a:ext>
                  </a:extLst>
                </a:gridCol>
                <a:gridCol w="2411950">
                  <a:extLst>
                    <a:ext uri="{9D8B030D-6E8A-4147-A177-3AD203B41FA5}">
                      <a16:colId xmlns:a16="http://schemas.microsoft.com/office/drawing/2014/main" val="1168120608"/>
                    </a:ext>
                  </a:extLst>
                </a:gridCol>
              </a:tblGrid>
              <a:tr h="47070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팀명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E8252D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역할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이름 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호칭</a:t>
                      </a:r>
                    </a:p>
                  </a:txBody>
                  <a:tcPr anchor="ctr">
                    <a:lnL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본부</a:t>
                      </a:r>
                    </a:p>
                  </a:txBody>
                  <a:tcPr anchor="ctr">
                    <a:lnL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담당 서비스</a:t>
                      </a:r>
                    </a:p>
                  </a:txBody>
                  <a:tcPr anchor="ctr">
                    <a:lnL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비고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50535"/>
                  </a:ext>
                </a:extLst>
              </a:tr>
              <a:tr h="732243">
                <a:tc row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ko-KR" altLang="en-US" sz="1400" b="1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조</a:t>
                      </a:r>
                      <a:endParaRPr kumimoji="0" lang="en-US" altLang="ko-KR" sz="1400" b="1" i="0" u="none" strike="noStrike" kern="0" cap="none" spc="0" normalizeH="0" baseline="0" dirty="0">
                        <a:ln>
                          <a:solidFill>
                            <a:srgbClr val="E8252D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&lt; </a:t>
                      </a:r>
                      <a:r>
                        <a:rPr kumimoji="0" lang="ko-KR" altLang="en-US" sz="1400" b="1" i="0" u="none" strike="noStrike" kern="0" cap="none" spc="0" normalizeH="0" baseline="0" dirty="0" err="1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괜찬조</a:t>
                      </a:r>
                      <a:r>
                        <a:rPr kumimoji="0" lang="ko-KR" altLang="en-US" sz="1400" b="1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400" b="1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&gt;</a:t>
                      </a:r>
                      <a:endParaRPr kumimoji="0" lang="ko-KR" altLang="en-US" sz="1400" b="1" i="0" u="none" strike="noStrike" kern="0" cap="none" spc="0" normalizeH="0" baseline="0" dirty="0">
                        <a:ln>
                          <a:solidFill>
                            <a:srgbClr val="E8252D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Scrum Master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E8252D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허성훈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제이든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Digital Process 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혁신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ko-KR" altLang="en-US" sz="1200" b="0" i="0" u="none" strike="noStrike" kern="0" cap="none" spc="0" normalizeH="0" baseline="0" dirty="0" err="1" smtClean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차계부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E8252D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프로젝트 관리</a:t>
                      </a:r>
                      <a:endParaRPr kumimoji="0" lang="en-US" altLang="ko-KR" sz="1200" b="0" i="0" u="none" strike="noStrike" kern="0" cap="none" spc="0" normalizeH="0" baseline="0" dirty="0">
                        <a:ln>
                          <a:solidFill>
                            <a:srgbClr val="E8252D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애자일 적용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0905889"/>
                  </a:ext>
                </a:extLst>
              </a:tr>
              <a:tr h="73224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E8252D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행동대장</a:t>
                      </a:r>
                      <a:endParaRPr kumimoji="0" lang="en-US" altLang="ko-KR" sz="1200" b="0" i="0" u="none" strike="noStrike" kern="0" cap="none" spc="0" normalizeH="0" baseline="0" dirty="0">
                        <a:ln>
                          <a:solidFill>
                            <a:srgbClr val="E8252D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kumimoji="1" lang="ko-KR" altLang="en-US" sz="1200" b="0" u="none" kern="1200" dirty="0" err="1">
                          <a:ln>
                            <a:solidFill>
                              <a:srgbClr val="E5DDD0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우동근</a:t>
                      </a:r>
                      <a:r>
                        <a:rPr kumimoji="1" lang="en-US" altLang="ko-KR" sz="1200" b="0" u="none" kern="1200" dirty="0">
                          <a:ln>
                            <a:solidFill>
                              <a:srgbClr val="E5DDD0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(Woo)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Hi-Tech Digital 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그룹</a:t>
                      </a:r>
                    </a:p>
                  </a:txBody>
                  <a:tcPr anchor="ctr">
                    <a:lnL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계정관리</a:t>
                      </a:r>
                    </a:p>
                  </a:txBody>
                  <a:tcPr anchor="ctr">
                    <a:lnL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Scrum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Team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참여</a:t>
                      </a:r>
                    </a:p>
                  </a:txBody>
                  <a:tcPr anchor="ctr">
                    <a:lnL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5348331"/>
                  </a:ext>
                </a:extLst>
              </a:tr>
              <a:tr h="73224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E8252D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Time</a:t>
                      </a:r>
                    </a:p>
                    <a:p>
                      <a:pPr marL="0" algn="ctr" defTabSz="914400" rtl="0" eaLnBrk="1" latinLnBrk="0" hangingPunct="1"/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Keeper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E8252D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kumimoji="1" lang="ko-KR" altLang="en-US" sz="1200" b="0" u="none" kern="1200" dirty="0" err="1">
                          <a:ln>
                            <a:solidFill>
                              <a:srgbClr val="E5DDD0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신윤주</a:t>
                      </a:r>
                      <a:r>
                        <a:rPr kumimoji="1" lang="en-US" altLang="ko-KR" sz="1200" b="0" u="none" kern="1200" dirty="0">
                          <a:ln>
                            <a:solidFill>
                              <a:srgbClr val="E5DDD0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(YOON)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T Biz. Digital 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그룹</a:t>
                      </a:r>
                    </a:p>
                  </a:txBody>
                  <a:tcPr anchor="ctr">
                    <a:lnL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후기</a:t>
                      </a:r>
                    </a:p>
                  </a:txBody>
                  <a:tcPr anchor="ctr">
                    <a:lnL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Scrum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Team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참여</a:t>
                      </a:r>
                    </a:p>
                  </a:txBody>
                  <a:tcPr anchor="ctr">
                    <a:lnL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6777055"/>
                  </a:ext>
                </a:extLst>
              </a:tr>
              <a:tr h="51647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E8252D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Product Owner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E8252D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u="none" kern="1200" dirty="0" err="1">
                          <a:ln>
                            <a:solidFill>
                              <a:srgbClr val="E5DDD0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전진모</a:t>
                      </a:r>
                      <a:r>
                        <a:rPr kumimoji="1" lang="en-US" altLang="ko-KR" sz="1200" b="0" u="none" kern="1200" dirty="0">
                          <a:ln>
                            <a:solidFill>
                              <a:srgbClr val="E5DDD0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1" lang="en-US" altLang="ko-KR" sz="1200" b="0" u="none" kern="1200" dirty="0" err="1">
                          <a:ln>
                            <a:solidFill>
                              <a:srgbClr val="E5DDD0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jin</a:t>
                      </a:r>
                      <a:r>
                        <a:rPr kumimoji="1" lang="en-US" altLang="ko-KR" sz="1200" b="0" u="none" kern="1200" dirty="0">
                          <a:ln>
                            <a:solidFill>
                              <a:srgbClr val="E5DDD0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Digital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플랫폼개발그룹</a:t>
                      </a:r>
                    </a:p>
                  </a:txBody>
                  <a:tcPr anchor="ctr">
                    <a:lnL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충전소 관리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algn="ctr" defTabSz="914400" rtl="0" eaLnBrk="1" latinLnBrk="0" hangingPunct="1"/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고장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접수처리</a:t>
                      </a:r>
                    </a:p>
                  </a:txBody>
                  <a:tcPr anchor="ctr">
                    <a:lnL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Architecture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E8252D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6918705"/>
                  </a:ext>
                </a:extLst>
              </a:tr>
              <a:tr h="5952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Speaker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E8252D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u="none" kern="1200" dirty="0">
                          <a:ln>
                            <a:solidFill>
                              <a:srgbClr val="E5DDD0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신종훈</a:t>
                      </a:r>
                      <a:r>
                        <a:rPr kumimoji="1" lang="en-US" altLang="ko-KR" sz="1200" b="0" u="none" kern="1200" dirty="0">
                          <a:ln>
                            <a:solidFill>
                              <a:srgbClr val="E5DDD0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1" lang="en-US" altLang="ko-KR" sz="1200" b="0" u="none" kern="1200" dirty="0" err="1">
                          <a:ln>
                            <a:solidFill>
                              <a:srgbClr val="E5DDD0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hoon</a:t>
                      </a:r>
                      <a:r>
                        <a:rPr kumimoji="1" lang="en-US" altLang="ko-KR" sz="1200" b="0" u="none" kern="1200" dirty="0">
                          <a:ln>
                            <a:solidFill>
                              <a:srgbClr val="E5DDD0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E8252D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Hi-Tech Digital 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그룹</a:t>
                      </a:r>
                    </a:p>
                    <a:p>
                      <a:pPr marL="0" algn="ctr" defTabSz="914400" rtl="0" eaLnBrk="1" latinLnBrk="0" hangingPunct="1"/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E8252D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고장신고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algn="ctr" defTabSz="914400" rtl="0" eaLnBrk="1" latinLnBrk="0" hangingPunct="1"/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커뮤니티</a:t>
                      </a:r>
                    </a:p>
                  </a:txBody>
                  <a:tcPr anchor="ctr">
                    <a:lnL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Scrum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Team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참여</a:t>
                      </a:r>
                    </a:p>
                  </a:txBody>
                  <a:tcPr anchor="ctr">
                    <a:lnL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018426"/>
                  </a:ext>
                </a:extLst>
              </a:tr>
              <a:tr h="703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서기</a:t>
                      </a:r>
                    </a:p>
                  </a:txBody>
                  <a:tcPr anchor="ctr">
                    <a:lnL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u="none" kern="1200" dirty="0" err="1">
                          <a:ln>
                            <a:solidFill>
                              <a:srgbClr val="E5DDD0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이송호</a:t>
                      </a:r>
                      <a:r>
                        <a:rPr kumimoji="1" lang="en-US" altLang="ko-KR" sz="1200" b="0" u="none" kern="1200" dirty="0">
                          <a:ln>
                            <a:solidFill>
                              <a:srgbClr val="E5DDD0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(song)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E8252D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T Biz. Digital 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그룹</a:t>
                      </a:r>
                    </a:p>
                  </a:txBody>
                  <a:tcPr anchor="ctr">
                    <a:lnL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즐겨찾기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algn="ctr" defTabSz="914400" rtl="0" eaLnBrk="1" latinLnBrk="0" hangingPunct="1"/>
                      <a:r>
                        <a:rPr kumimoji="0" lang="en-US" altLang="ko-KR" sz="1200" b="0" i="0" u="none" strike="noStrike" kern="0" cap="none" spc="0" normalizeH="0" baseline="0" dirty="0" err="1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MyPage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E8252D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Scrum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Team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참여</a:t>
                      </a:r>
                    </a:p>
                  </a:txBody>
                  <a:tcPr anchor="ctr">
                    <a:lnL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7189923"/>
                  </a:ext>
                </a:extLst>
              </a:tr>
              <a:tr h="62399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E8252D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Coach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E8252D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유해식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해리쓴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E8252D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Digital Process 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혁신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sngStrike" kern="0" cap="none" spc="0" normalizeH="0" baseline="0" dirty="0">
                        <a:ln>
                          <a:solidFill>
                            <a:srgbClr val="E8252D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피드백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E8252D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코칭</a:t>
                      </a:r>
                    </a:p>
                  </a:txBody>
                  <a:tcPr anchor="ctr">
                    <a:lnL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617863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BB7EDDA1-768C-4DC1-BC95-DECB98B503D5}"/>
              </a:ext>
            </a:extLst>
          </p:cNvPr>
          <p:cNvSpPr txBox="1">
            <a:spLocks/>
          </p:cNvSpPr>
          <p:nvPr/>
        </p:nvSpPr>
        <p:spPr>
          <a:xfrm>
            <a:off x="441772" y="881685"/>
            <a:ext cx="9272677" cy="462719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2pPr>
            <a:lvl3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3pPr>
            <a:lvl4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4pPr>
            <a:lvl5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5pPr>
            <a:lvl6pPr marL="456861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6pPr>
            <a:lvl7pPr marL="913722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7pPr>
            <a:lvl8pPr marL="1370580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8pPr>
            <a:lvl9pPr marL="1827438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9pPr>
          </a:lstStyle>
          <a:p>
            <a:pPr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u="sng" kern="0" dirty="0">
                <a:ln>
                  <a:solidFill>
                    <a:srgbClr val="E8252D">
                      <a:alpha val="0"/>
                    </a:srgb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+mn-cs"/>
              </a:rPr>
              <a:t>적극적이고</a:t>
            </a:r>
            <a:r>
              <a:rPr lang="en-US" altLang="ko-KR" sz="1600" u="sng" kern="0" dirty="0">
                <a:ln>
                  <a:solidFill>
                    <a:srgbClr val="E8252D">
                      <a:alpha val="0"/>
                    </a:srgb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+mn-cs"/>
              </a:rPr>
              <a:t>, </a:t>
            </a:r>
            <a:r>
              <a:rPr lang="ko-KR" altLang="en-US" sz="1600" u="sng" kern="0" dirty="0">
                <a:ln>
                  <a:solidFill>
                    <a:srgbClr val="E8252D">
                      <a:alpha val="0"/>
                    </a:srgb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+mn-cs"/>
              </a:rPr>
              <a:t>활발한 의사소통</a:t>
            </a:r>
            <a:r>
              <a:rPr lang="en-US" altLang="ko-KR" sz="1600" u="sng" kern="0" dirty="0">
                <a:ln>
                  <a:solidFill>
                    <a:srgbClr val="E8252D">
                      <a:alpha val="0"/>
                    </a:srgb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+mn-cs"/>
              </a:rPr>
              <a:t>, </a:t>
            </a:r>
            <a:r>
              <a:rPr lang="ko-KR" altLang="en-US" sz="1600" u="sng" kern="0" dirty="0">
                <a:ln>
                  <a:solidFill>
                    <a:srgbClr val="E8252D">
                      <a:alpha val="0"/>
                    </a:srgb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+mn-cs"/>
              </a:rPr>
              <a:t>좋은 분위기</a:t>
            </a:r>
            <a:r>
              <a:rPr lang="en-US" altLang="ko-KR" sz="1600" u="sng" kern="0" dirty="0">
                <a:ln>
                  <a:solidFill>
                    <a:srgbClr val="E8252D">
                      <a:alpha val="0"/>
                    </a:srgb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+mn-cs"/>
              </a:rPr>
              <a:t>, </a:t>
            </a:r>
            <a:r>
              <a:rPr lang="ko-KR" altLang="en-US" sz="1600" u="sng" kern="0" dirty="0">
                <a:ln>
                  <a:solidFill>
                    <a:srgbClr val="E8252D">
                      <a:alpha val="0"/>
                    </a:srgb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+mn-cs"/>
              </a:rPr>
              <a:t>서로 배려하는 마음을 가진 </a:t>
            </a:r>
            <a:r>
              <a:rPr lang="ko-KR" altLang="en-US" sz="1600" u="sng" kern="0" dirty="0" err="1">
                <a:ln>
                  <a:solidFill>
                    <a:srgbClr val="E8252D">
                      <a:alpha val="0"/>
                    </a:srgb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+mn-cs"/>
              </a:rPr>
              <a:t>괜찬조</a:t>
            </a:r>
            <a:endParaRPr lang="ko-KR" altLang="en-US" sz="1600" kern="0" dirty="0">
              <a:ln>
                <a:solidFill>
                  <a:srgbClr val="E8252D">
                    <a:alpha val="0"/>
                  </a:srgbClr>
                </a:solidFill>
              </a:ln>
              <a:solidFill>
                <a:schemeClr val="tx1"/>
              </a:solidFill>
              <a:latin typeface="+mn-e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263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45" y="1020578"/>
            <a:ext cx="9528615" cy="4453003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5BE4F3F6-B359-4615-A7CB-C5598BD465BB}"/>
              </a:ext>
            </a:extLst>
          </p:cNvPr>
          <p:cNvSpPr txBox="1">
            <a:spLocks/>
          </p:cNvSpPr>
          <p:nvPr/>
        </p:nvSpPr>
        <p:spPr>
          <a:xfrm>
            <a:off x="441772" y="266660"/>
            <a:ext cx="7521128" cy="462719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2pPr>
            <a:lvl3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3pPr>
            <a:lvl4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4pPr>
            <a:lvl5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5pPr>
            <a:lvl6pPr marL="456861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6pPr>
            <a:lvl7pPr marL="913722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7pPr>
            <a:lvl8pPr marL="1370580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8pPr>
            <a:lvl9pPr marL="1827438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9pPr>
          </a:lstStyle>
          <a:p>
            <a:pPr marL="0" marR="0" lvl="0" indent="0"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0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Team </a:t>
            </a:r>
            <a:r>
              <a:rPr lang="ko-KR" altLang="en-US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소개</a:t>
            </a:r>
            <a:endParaRPr kumimoji="1" lang="ko-KR" altLang="en-US" i="0" u="none" strike="noStrike" kern="1200" cap="none" spc="0" normalizeH="0" baseline="0" noProof="0" dirty="0">
              <a:ln>
                <a:solidFill>
                  <a:srgbClr val="E5DDD0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5892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40" y="956585"/>
            <a:ext cx="8677061" cy="5576657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5BE4F3F6-B359-4615-A7CB-C5598BD465BB}"/>
              </a:ext>
            </a:extLst>
          </p:cNvPr>
          <p:cNvSpPr txBox="1">
            <a:spLocks/>
          </p:cNvSpPr>
          <p:nvPr/>
        </p:nvSpPr>
        <p:spPr>
          <a:xfrm>
            <a:off x="441772" y="266660"/>
            <a:ext cx="7521128" cy="462719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2pPr>
            <a:lvl3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3pPr>
            <a:lvl4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4pPr>
            <a:lvl5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5pPr>
            <a:lvl6pPr marL="456861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6pPr>
            <a:lvl7pPr marL="913722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7pPr>
            <a:lvl8pPr marL="1370580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8pPr>
            <a:lvl9pPr marL="1827438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9pPr>
          </a:lstStyle>
          <a:p>
            <a:pPr marL="0" marR="0" lvl="0" indent="0"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0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Team </a:t>
            </a:r>
            <a:r>
              <a:rPr lang="ko-KR" altLang="en-US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소개</a:t>
            </a:r>
            <a:endParaRPr kumimoji="1" lang="ko-KR" altLang="en-US" i="0" u="none" strike="noStrike" kern="1200" cap="none" spc="0" normalizeH="0" baseline="0" noProof="0" dirty="0">
              <a:ln>
                <a:solidFill>
                  <a:srgbClr val="E5DDD0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4666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1">
            <a:extLst>
              <a:ext uri="{FF2B5EF4-FFF2-40B4-BE49-F238E27FC236}">
                <a16:creationId xmlns:a16="http://schemas.microsoft.com/office/drawing/2014/main" id="{5BE4F3F6-B359-4615-A7CB-C5598BD465BB}"/>
              </a:ext>
            </a:extLst>
          </p:cNvPr>
          <p:cNvSpPr txBox="1">
            <a:spLocks/>
          </p:cNvSpPr>
          <p:nvPr/>
        </p:nvSpPr>
        <p:spPr>
          <a:xfrm>
            <a:off x="441772" y="266660"/>
            <a:ext cx="7521128" cy="462719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2pPr>
            <a:lvl3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3pPr>
            <a:lvl4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4pPr>
            <a:lvl5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5pPr>
            <a:lvl6pPr marL="456861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6pPr>
            <a:lvl7pPr marL="913722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7pPr>
            <a:lvl8pPr marL="1370580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8pPr>
            <a:lvl9pPr marL="1827438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9pPr>
          </a:lstStyle>
          <a:p>
            <a:pPr marL="0" marR="0" lvl="0" indent="0"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noProof="0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프로젝트 관리 </a:t>
            </a:r>
            <a:r>
              <a:rPr lang="en-US" altLang="ko-KR" noProof="0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(Agile </a:t>
            </a:r>
            <a:r>
              <a:rPr lang="ko-KR" altLang="en-US" noProof="0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활동 및 협업</a:t>
            </a:r>
            <a:r>
              <a:rPr lang="en-US" altLang="ko-KR" noProof="0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) - 1</a:t>
            </a:r>
            <a:endParaRPr kumimoji="1" lang="ko-KR" altLang="en-US" i="0" u="none" strike="noStrike" kern="1200" cap="none" spc="0" normalizeH="0" baseline="0" noProof="0" dirty="0">
              <a:ln>
                <a:solidFill>
                  <a:srgbClr val="E5DDD0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B7EDDA1-768C-4DC1-BC95-DECB98B503D5}"/>
              </a:ext>
            </a:extLst>
          </p:cNvPr>
          <p:cNvSpPr txBox="1">
            <a:spLocks/>
          </p:cNvSpPr>
          <p:nvPr/>
        </p:nvSpPr>
        <p:spPr>
          <a:xfrm>
            <a:off x="441772" y="881685"/>
            <a:ext cx="9272677" cy="462719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2pPr>
            <a:lvl3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3pPr>
            <a:lvl4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4pPr>
            <a:lvl5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5pPr>
            <a:lvl6pPr marL="456861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6pPr>
            <a:lvl7pPr marL="913722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7pPr>
            <a:lvl8pPr marL="1370580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8pPr>
            <a:lvl9pPr marL="1827438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9pPr>
          </a:lstStyle>
          <a:p>
            <a:pPr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0" kern="0" dirty="0">
                <a:ln>
                  <a:solidFill>
                    <a:srgbClr val="E8252D">
                      <a:alpha val="0"/>
                    </a:srgb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+mn-cs"/>
              </a:rPr>
              <a:t>Agile </a:t>
            </a:r>
            <a:r>
              <a:rPr lang="ko-KR" altLang="en-US" sz="1600" b="0" kern="0" dirty="0">
                <a:ln>
                  <a:solidFill>
                    <a:srgbClr val="E8252D">
                      <a:alpha val="0"/>
                    </a:srgb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+mn-cs"/>
              </a:rPr>
              <a:t>활동을 통한 작업현황 공유 및 피드백</a:t>
            </a:r>
            <a:r>
              <a:rPr lang="en-US" altLang="ko-KR" sz="1600" b="0" kern="0" dirty="0">
                <a:ln>
                  <a:solidFill>
                    <a:srgbClr val="E8252D">
                      <a:alpha val="0"/>
                    </a:srgb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+mn-cs"/>
              </a:rPr>
              <a:t>, </a:t>
            </a:r>
            <a:r>
              <a:rPr lang="ko-KR" altLang="en-US" sz="1600" b="0" kern="0" dirty="0" err="1">
                <a:ln>
                  <a:solidFill>
                    <a:srgbClr val="E8252D">
                      <a:alpha val="0"/>
                    </a:srgb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+mn-cs"/>
              </a:rPr>
              <a:t>비대면</a:t>
            </a:r>
            <a:r>
              <a:rPr lang="ko-KR" altLang="en-US" sz="1600" b="0" kern="0" dirty="0">
                <a:ln>
                  <a:solidFill>
                    <a:srgbClr val="E8252D">
                      <a:alpha val="0"/>
                    </a:srgb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+mn-cs"/>
              </a:rPr>
              <a:t> 작업환경을 극복하기 위한 다양한 도구 활용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6F823C-1CBA-4BDC-9536-DA07C06F4D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14" y="1701271"/>
            <a:ext cx="5433660" cy="324029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F46EF890-A435-4472-B92E-95FB34B3D272}"/>
              </a:ext>
            </a:extLst>
          </p:cNvPr>
          <p:cNvGrpSpPr/>
          <p:nvPr/>
        </p:nvGrpSpPr>
        <p:grpSpPr>
          <a:xfrm>
            <a:off x="1537133" y="2316296"/>
            <a:ext cx="3003197" cy="1639665"/>
            <a:chOff x="8152342" y="1582368"/>
            <a:chExt cx="1806864" cy="816294"/>
          </a:xfrm>
        </p:grpSpPr>
        <p:pic>
          <p:nvPicPr>
            <p:cNvPr id="14" name="Picture 5" descr="E:\05_PPT디자인 자료\아이콘 그래픽 소스\note-147951_1280-1200x1095-b.png">
              <a:extLst>
                <a:ext uri="{FF2B5EF4-FFF2-40B4-BE49-F238E27FC236}">
                  <a16:creationId xmlns:a16="http://schemas.microsoft.com/office/drawing/2014/main" id="{A0565EE6-0CD6-4DC5-8F21-59F4B722F7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2342" y="1589522"/>
              <a:ext cx="1806864" cy="809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 Box 32">
              <a:extLst>
                <a:ext uri="{FF2B5EF4-FFF2-40B4-BE49-F238E27FC236}">
                  <a16:creationId xmlns:a16="http://schemas.microsoft.com/office/drawing/2014/main" id="{7A8C9D85-E04F-44DF-AE1C-630AA9852F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38093" y="1582368"/>
              <a:ext cx="1673463" cy="771593"/>
            </a:xfrm>
            <a:prstGeom prst="roundRect">
              <a:avLst>
                <a:gd name="adj" fmla="val 8783"/>
              </a:avLst>
            </a:prstGeom>
            <a:noFill/>
            <a:ln>
              <a:noFill/>
            </a:ln>
          </p:spPr>
          <p:txBody>
            <a:bodyPr wrap="square" lIns="72000" rIns="72000" anchor="ctr" anchorCtr="0">
              <a:noAutofit/>
            </a:bodyPr>
            <a:lstStyle>
              <a:defPPr>
                <a:defRPr lang="ko-KR"/>
              </a:defPPr>
              <a:lvl2pPr marL="139700" lvl="1" indent="-139700" algn="l" fontAlgn="auto" latinLnBrk="0">
                <a:lnSpc>
                  <a:spcPct val="110000"/>
                </a:lnSpc>
                <a:spcBef>
                  <a:spcPts val="600"/>
                </a:spcBef>
                <a:buFont typeface="Wingdings" pitchFamily="2" charset="2"/>
                <a:buChar char="§"/>
                <a:defRPr sz="1050" b="1"/>
              </a:lvl2pPr>
            </a:lstStyle>
            <a:p>
              <a:pPr marL="0" lvl="1" indent="0" defTabSz="914400">
                <a:spcBef>
                  <a:spcPts val="100"/>
                </a:spcBef>
                <a:spcAft>
                  <a:spcPct val="0"/>
                </a:spcAft>
                <a:buNone/>
                <a:defRPr/>
              </a:pPr>
              <a:r>
                <a:rPr kumimoji="1"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Daily Scrum - </a:t>
              </a:r>
              <a:r>
                <a:rPr kumimoji="1"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작업현황 공유</a:t>
              </a:r>
              <a:r>
                <a:rPr kumimoji="1"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, </a:t>
              </a:r>
              <a:r>
                <a:rPr kumimoji="1"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장애 제거</a:t>
              </a:r>
              <a:endParaRPr kumimoji="1"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cs typeface="+mj-cs"/>
              </a:endParaRPr>
            </a:p>
            <a:p>
              <a:pPr marL="0" lvl="1" indent="0" defTabSz="914400">
                <a:spcBef>
                  <a:spcPts val="100"/>
                </a:spcBef>
                <a:spcAft>
                  <a:spcPct val="0"/>
                </a:spcAft>
                <a:buNone/>
                <a:defRPr/>
              </a:pPr>
              <a:r>
                <a:rPr kumimoji="1"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Sprint Review - </a:t>
              </a:r>
              <a:r>
                <a:rPr kumimoji="1"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스프린트 결과물 리뷰</a:t>
              </a:r>
              <a:endParaRPr kumimoji="1"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cs typeface="+mj-cs"/>
              </a:endParaRPr>
            </a:p>
            <a:p>
              <a:pPr marL="0" lvl="1" indent="0" defTabSz="914400">
                <a:spcBef>
                  <a:spcPts val="100"/>
                </a:spcBef>
                <a:spcAft>
                  <a:spcPct val="0"/>
                </a:spcAft>
                <a:buNone/>
                <a:defRPr/>
              </a:pPr>
              <a:r>
                <a:rPr kumimoji="1"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Retrospective - </a:t>
              </a:r>
              <a:r>
                <a:rPr kumimoji="1"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일하는 방식 개선</a:t>
              </a:r>
              <a:endParaRPr kumimoji="1"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cs typeface="+mj-cs"/>
              </a:endParaRPr>
            </a:p>
            <a:p>
              <a:pPr marL="0" lvl="1" indent="0" defTabSz="914400">
                <a:spcBef>
                  <a:spcPts val="100"/>
                </a:spcBef>
                <a:spcAft>
                  <a:spcPct val="0"/>
                </a:spcAft>
                <a:buNone/>
                <a:defRPr/>
              </a:pPr>
              <a:endParaRPr kumimoji="1"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cs typeface="+mj-cs"/>
              </a:endParaRPr>
            </a:p>
            <a:p>
              <a:pPr marL="0" lvl="1" indent="0" defTabSz="914400">
                <a:spcBef>
                  <a:spcPts val="10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사용도구 </a:t>
              </a:r>
              <a:r>
                <a:rPr kumimoji="1"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– </a:t>
              </a:r>
              <a:r>
                <a:rPr kumimoji="1"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카카오톡</a:t>
              </a:r>
              <a:r>
                <a:rPr kumimoji="1"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, Gather Town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1FF6D3CF-3533-4C53-A0EE-FA09440E3F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313" y="2914954"/>
            <a:ext cx="4953000" cy="3372533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3FEB4BE-E39D-4230-A21F-C3924643D85D}"/>
              </a:ext>
            </a:extLst>
          </p:cNvPr>
          <p:cNvGrpSpPr/>
          <p:nvPr/>
        </p:nvGrpSpPr>
        <p:grpSpPr>
          <a:xfrm>
            <a:off x="7135813" y="5175250"/>
            <a:ext cx="2425107" cy="927100"/>
            <a:chOff x="8152342" y="1582367"/>
            <a:chExt cx="1806864" cy="816296"/>
          </a:xfrm>
        </p:grpSpPr>
        <p:pic>
          <p:nvPicPr>
            <p:cNvPr id="18" name="Picture 5" descr="E:\05_PPT디자인 자료\아이콘 그래픽 소스\note-147951_1280-1200x1095-b.png">
              <a:extLst>
                <a:ext uri="{FF2B5EF4-FFF2-40B4-BE49-F238E27FC236}">
                  <a16:creationId xmlns:a16="http://schemas.microsoft.com/office/drawing/2014/main" id="{40858570-ACE6-49E9-8006-B367920B0A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2342" y="1589523"/>
              <a:ext cx="1806864" cy="809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 Box 32">
              <a:extLst>
                <a:ext uri="{FF2B5EF4-FFF2-40B4-BE49-F238E27FC236}">
                  <a16:creationId xmlns:a16="http://schemas.microsoft.com/office/drawing/2014/main" id="{8E36BF96-8369-4D52-B33B-F8396C7E9C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38094" y="1582367"/>
              <a:ext cx="1682278" cy="771593"/>
            </a:xfrm>
            <a:prstGeom prst="roundRect">
              <a:avLst>
                <a:gd name="adj" fmla="val 8783"/>
              </a:avLst>
            </a:prstGeom>
            <a:noFill/>
            <a:ln>
              <a:noFill/>
            </a:ln>
          </p:spPr>
          <p:txBody>
            <a:bodyPr wrap="square" lIns="72000" rIns="72000" anchor="ctr" anchorCtr="0">
              <a:noAutofit/>
            </a:bodyPr>
            <a:lstStyle>
              <a:defPPr>
                <a:defRPr lang="ko-KR"/>
              </a:defPPr>
              <a:lvl2pPr marL="139700" lvl="1" indent="-139700" algn="l" fontAlgn="auto" latinLnBrk="0">
                <a:lnSpc>
                  <a:spcPct val="110000"/>
                </a:lnSpc>
                <a:spcBef>
                  <a:spcPts val="600"/>
                </a:spcBef>
                <a:buFont typeface="Wingdings" pitchFamily="2" charset="2"/>
                <a:buChar char="§"/>
                <a:defRPr sz="1050" b="1"/>
              </a:lvl2pPr>
            </a:lstStyle>
            <a:p>
              <a:pPr marL="0" lvl="1" indent="0" defTabSz="914400">
                <a:spcBef>
                  <a:spcPts val="10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비대면</a:t>
              </a:r>
              <a:r>
                <a:rPr kumimoji="1"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 </a:t>
              </a:r>
              <a:r>
                <a:rPr kumimoji="1"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협업을 위한 </a:t>
              </a:r>
              <a:r>
                <a:rPr kumimoji="1"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Miro </a:t>
              </a:r>
              <a:r>
                <a:rPr kumimoji="1"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사용</a:t>
              </a:r>
              <a:endParaRPr kumimoji="1"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617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DE3E8946-5FA3-40AB-BEA0-112C6675A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02" y="1541160"/>
            <a:ext cx="4657398" cy="35476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E344CF5-5319-4852-BEE5-FC3C15E65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800" y="2410128"/>
            <a:ext cx="4598737" cy="39273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8" name="제목 1">
            <a:extLst>
              <a:ext uri="{FF2B5EF4-FFF2-40B4-BE49-F238E27FC236}">
                <a16:creationId xmlns:a16="http://schemas.microsoft.com/office/drawing/2014/main" id="{5BE4F3F6-B359-4615-A7CB-C5598BD465BB}"/>
              </a:ext>
            </a:extLst>
          </p:cNvPr>
          <p:cNvSpPr txBox="1">
            <a:spLocks/>
          </p:cNvSpPr>
          <p:nvPr/>
        </p:nvSpPr>
        <p:spPr>
          <a:xfrm>
            <a:off x="441772" y="266660"/>
            <a:ext cx="7521128" cy="462719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2pPr>
            <a:lvl3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3pPr>
            <a:lvl4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4pPr>
            <a:lvl5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5pPr>
            <a:lvl6pPr marL="456861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6pPr>
            <a:lvl7pPr marL="913722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7pPr>
            <a:lvl8pPr marL="1370580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8pPr>
            <a:lvl9pPr marL="1827438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9pPr>
          </a:lstStyle>
          <a:p>
            <a:pPr marL="0" marR="0" lvl="0" indent="0"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noProof="0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프로젝트 관리 </a:t>
            </a:r>
            <a:r>
              <a:rPr lang="en-US" altLang="ko-KR" noProof="0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(Agile </a:t>
            </a:r>
            <a:r>
              <a:rPr lang="ko-KR" altLang="en-US" noProof="0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활동 및 협업</a:t>
            </a:r>
            <a:r>
              <a:rPr lang="en-US" altLang="ko-KR" noProof="0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) - 2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B7EDDA1-768C-4DC1-BC95-DECB98B503D5}"/>
              </a:ext>
            </a:extLst>
          </p:cNvPr>
          <p:cNvSpPr txBox="1">
            <a:spLocks/>
          </p:cNvSpPr>
          <p:nvPr/>
        </p:nvSpPr>
        <p:spPr>
          <a:xfrm>
            <a:off x="441772" y="881685"/>
            <a:ext cx="9272677" cy="462719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2pPr>
            <a:lvl3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3pPr>
            <a:lvl4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4pPr>
            <a:lvl5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5pPr>
            <a:lvl6pPr marL="456861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6pPr>
            <a:lvl7pPr marL="913722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7pPr>
            <a:lvl8pPr marL="1370580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8pPr>
            <a:lvl9pPr marL="1827438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9pPr>
          </a:lstStyle>
          <a:p>
            <a:pPr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0" kern="0" dirty="0">
                <a:ln>
                  <a:solidFill>
                    <a:srgbClr val="E8252D">
                      <a:alpha val="0"/>
                    </a:srgb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+mn-cs"/>
              </a:rPr>
              <a:t>Agile </a:t>
            </a:r>
            <a:r>
              <a:rPr lang="ko-KR" altLang="en-US" sz="1600" b="0" kern="0" dirty="0">
                <a:ln>
                  <a:solidFill>
                    <a:srgbClr val="E8252D">
                      <a:alpha val="0"/>
                    </a:srgb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+mn-cs"/>
              </a:rPr>
              <a:t>활동을 통한 작업현황 공유 및 피드백</a:t>
            </a:r>
            <a:r>
              <a:rPr lang="en-US" altLang="ko-KR" sz="1600" b="0" kern="0" dirty="0">
                <a:ln>
                  <a:solidFill>
                    <a:srgbClr val="E8252D">
                      <a:alpha val="0"/>
                    </a:srgb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+mn-cs"/>
              </a:rPr>
              <a:t>, </a:t>
            </a:r>
            <a:r>
              <a:rPr lang="ko-KR" altLang="en-US" sz="1600" b="0" kern="0" dirty="0" err="1">
                <a:ln>
                  <a:solidFill>
                    <a:srgbClr val="E8252D">
                      <a:alpha val="0"/>
                    </a:srgb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+mn-cs"/>
              </a:rPr>
              <a:t>비대면</a:t>
            </a:r>
            <a:r>
              <a:rPr lang="ko-KR" altLang="en-US" sz="1600" b="0" kern="0" dirty="0">
                <a:ln>
                  <a:solidFill>
                    <a:srgbClr val="E8252D">
                      <a:alpha val="0"/>
                    </a:srgb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+mn-cs"/>
              </a:rPr>
              <a:t> 작업환경을 극복하기 위한 다양한 도구 활용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46EF890-A435-4472-B92E-95FB34B3D272}"/>
              </a:ext>
            </a:extLst>
          </p:cNvPr>
          <p:cNvGrpSpPr/>
          <p:nvPr/>
        </p:nvGrpSpPr>
        <p:grpSpPr>
          <a:xfrm>
            <a:off x="486645" y="4103026"/>
            <a:ext cx="2701055" cy="985762"/>
            <a:chOff x="8152342" y="1582368"/>
            <a:chExt cx="1806864" cy="816294"/>
          </a:xfrm>
        </p:grpSpPr>
        <p:pic>
          <p:nvPicPr>
            <p:cNvPr id="14" name="Picture 5" descr="E:\05_PPT디자인 자료\아이콘 그래픽 소스\note-147951_1280-1200x1095-b.png">
              <a:extLst>
                <a:ext uri="{FF2B5EF4-FFF2-40B4-BE49-F238E27FC236}">
                  <a16:creationId xmlns:a16="http://schemas.microsoft.com/office/drawing/2014/main" id="{A0565EE6-0CD6-4DC5-8F21-59F4B722F7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2342" y="1589522"/>
              <a:ext cx="1806864" cy="809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 Box 32">
              <a:extLst>
                <a:ext uri="{FF2B5EF4-FFF2-40B4-BE49-F238E27FC236}">
                  <a16:creationId xmlns:a16="http://schemas.microsoft.com/office/drawing/2014/main" id="{7A8C9D85-E04F-44DF-AE1C-630AA9852F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38093" y="1582368"/>
              <a:ext cx="1673463" cy="771593"/>
            </a:xfrm>
            <a:prstGeom prst="roundRect">
              <a:avLst>
                <a:gd name="adj" fmla="val 8783"/>
              </a:avLst>
            </a:prstGeom>
            <a:noFill/>
            <a:ln>
              <a:noFill/>
            </a:ln>
          </p:spPr>
          <p:txBody>
            <a:bodyPr wrap="square" lIns="72000" rIns="72000" anchor="ctr" anchorCtr="0">
              <a:noAutofit/>
            </a:bodyPr>
            <a:lstStyle>
              <a:defPPr>
                <a:defRPr lang="ko-KR"/>
              </a:defPPr>
              <a:lvl2pPr marL="139700" lvl="1" indent="-139700" algn="l" fontAlgn="auto" latinLnBrk="0">
                <a:lnSpc>
                  <a:spcPct val="110000"/>
                </a:lnSpc>
                <a:spcBef>
                  <a:spcPts val="600"/>
                </a:spcBef>
                <a:buFont typeface="Wingdings" pitchFamily="2" charset="2"/>
                <a:buChar char="§"/>
                <a:defRPr sz="1050" b="1"/>
              </a:lvl2pPr>
            </a:lstStyle>
            <a:p>
              <a:pPr marL="0" lvl="1" indent="0" defTabSz="914400">
                <a:spcBef>
                  <a:spcPts val="100"/>
                </a:spcBef>
                <a:spcAft>
                  <a:spcPct val="0"/>
                </a:spcAft>
                <a:buNone/>
                <a:defRPr/>
              </a:pPr>
              <a:r>
                <a:rPr kumimoji="1"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Sprint </a:t>
              </a:r>
              <a:r>
                <a:rPr kumimoji="1"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를 통한 실시간 일정관리</a:t>
              </a:r>
              <a:endParaRPr kumimoji="1"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cs typeface="+mj-cs"/>
              </a:endParaRPr>
            </a:p>
            <a:p>
              <a:pPr marL="0" lvl="1" indent="0" defTabSz="914400">
                <a:spcBef>
                  <a:spcPts val="100"/>
                </a:spcBef>
                <a:spcAft>
                  <a:spcPct val="0"/>
                </a:spcAft>
                <a:buNone/>
                <a:defRPr/>
              </a:pPr>
              <a:endParaRPr kumimoji="1"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cs typeface="+mj-cs"/>
              </a:endParaRPr>
            </a:p>
            <a:p>
              <a:pPr marL="0" lvl="1" indent="0" defTabSz="914400">
                <a:spcBef>
                  <a:spcPts val="10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사용도구 </a:t>
              </a:r>
              <a:r>
                <a:rPr kumimoji="1"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– Jira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3FEB4BE-E39D-4230-A21F-C3924643D85D}"/>
              </a:ext>
            </a:extLst>
          </p:cNvPr>
          <p:cNvGrpSpPr/>
          <p:nvPr/>
        </p:nvGrpSpPr>
        <p:grpSpPr>
          <a:xfrm>
            <a:off x="3740446" y="5285543"/>
            <a:ext cx="2425107" cy="927100"/>
            <a:chOff x="8152342" y="1582367"/>
            <a:chExt cx="1806864" cy="816296"/>
          </a:xfrm>
        </p:grpSpPr>
        <p:pic>
          <p:nvPicPr>
            <p:cNvPr id="18" name="Picture 5" descr="E:\05_PPT디자인 자료\아이콘 그래픽 소스\note-147951_1280-1200x1095-b.png">
              <a:extLst>
                <a:ext uri="{FF2B5EF4-FFF2-40B4-BE49-F238E27FC236}">
                  <a16:creationId xmlns:a16="http://schemas.microsoft.com/office/drawing/2014/main" id="{40858570-ACE6-49E9-8006-B367920B0A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2342" y="1589523"/>
              <a:ext cx="1806864" cy="809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 Box 32">
              <a:extLst>
                <a:ext uri="{FF2B5EF4-FFF2-40B4-BE49-F238E27FC236}">
                  <a16:creationId xmlns:a16="http://schemas.microsoft.com/office/drawing/2014/main" id="{8E36BF96-8369-4D52-B33B-F8396C7E9C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38094" y="1582367"/>
              <a:ext cx="1682278" cy="771593"/>
            </a:xfrm>
            <a:prstGeom prst="roundRect">
              <a:avLst>
                <a:gd name="adj" fmla="val 8783"/>
              </a:avLst>
            </a:prstGeom>
            <a:noFill/>
            <a:ln>
              <a:noFill/>
            </a:ln>
          </p:spPr>
          <p:txBody>
            <a:bodyPr wrap="square" lIns="72000" rIns="72000" anchor="ctr" anchorCtr="0">
              <a:noAutofit/>
            </a:bodyPr>
            <a:lstStyle>
              <a:defPPr>
                <a:defRPr lang="ko-KR"/>
              </a:defPPr>
              <a:lvl2pPr marL="139700" lvl="1" indent="-139700" algn="l" fontAlgn="auto" latinLnBrk="0">
                <a:lnSpc>
                  <a:spcPct val="110000"/>
                </a:lnSpc>
                <a:spcBef>
                  <a:spcPts val="600"/>
                </a:spcBef>
                <a:buFont typeface="Wingdings" pitchFamily="2" charset="2"/>
                <a:buChar char="§"/>
                <a:defRPr sz="1050" b="1"/>
              </a:lvl2pPr>
            </a:lstStyle>
            <a:p>
              <a:pPr marL="0" lvl="1" indent="0" defTabSz="914400">
                <a:spcBef>
                  <a:spcPts val="10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협업 및 산출물 정리</a:t>
              </a:r>
              <a:endParaRPr kumimoji="1"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cs typeface="+mj-cs"/>
              </a:endParaRPr>
            </a:p>
            <a:p>
              <a:pPr marL="0" lvl="1" indent="0" defTabSz="914400">
                <a:spcBef>
                  <a:spcPts val="100"/>
                </a:spcBef>
                <a:spcAft>
                  <a:spcPct val="0"/>
                </a:spcAft>
                <a:buNone/>
                <a:defRPr/>
              </a:pPr>
              <a:endParaRPr kumimoji="1"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+mn-ea"/>
                <a:cs typeface="+mj-cs"/>
              </a:endParaRPr>
            </a:p>
            <a:p>
              <a:pPr marL="0" lvl="1" indent="0" defTabSz="914400">
                <a:spcBef>
                  <a:spcPts val="10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사용도구 </a:t>
              </a:r>
              <a:r>
                <a:rPr kumimoji="1"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+mn-ea"/>
                  <a:cs typeface="+mj-cs"/>
                </a:rPr>
                <a:t>- Confluence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601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1">
            <a:extLst>
              <a:ext uri="{FF2B5EF4-FFF2-40B4-BE49-F238E27FC236}">
                <a16:creationId xmlns:a16="http://schemas.microsoft.com/office/drawing/2014/main" id="{5BE4F3F6-B359-4615-A7CB-C5598BD465BB}"/>
              </a:ext>
            </a:extLst>
          </p:cNvPr>
          <p:cNvSpPr txBox="1">
            <a:spLocks/>
          </p:cNvSpPr>
          <p:nvPr/>
        </p:nvSpPr>
        <p:spPr>
          <a:xfrm>
            <a:off x="441772" y="266660"/>
            <a:ext cx="7521128" cy="462719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2pPr>
            <a:lvl3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3pPr>
            <a:lvl4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4pPr>
            <a:lvl5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5pPr>
            <a:lvl6pPr marL="456861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6pPr>
            <a:lvl7pPr marL="913722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7pPr>
            <a:lvl8pPr marL="1370580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8pPr>
            <a:lvl9pPr marL="1827438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9pPr>
          </a:lstStyle>
          <a:p>
            <a:pPr marL="0" marR="0" lvl="0" indent="0"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Micro Service</a:t>
            </a:r>
            <a:r>
              <a:rPr kumimoji="1" lang="ko-KR" altLang="en-US" i="0" u="none" strike="noStrike" kern="1200" cap="none" spc="0" normalizeH="0" baseline="0" noProof="0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 설계 </a:t>
            </a:r>
            <a:r>
              <a:rPr lang="en-US" altLang="ko-KR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- </a:t>
            </a:r>
            <a:r>
              <a:rPr lang="ko-KR" altLang="en-US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서비스</a:t>
            </a:r>
            <a:r>
              <a:rPr lang="en-US" altLang="ko-KR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ko-KR" altLang="en-US" dirty="0">
                <a:ln>
                  <a:solidFill>
                    <a:srgbClr val="E5DDD0"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시나리오</a:t>
            </a:r>
            <a:endParaRPr kumimoji="1" lang="ko-KR" altLang="en-US" i="0" u="none" strike="noStrike" kern="1200" cap="none" spc="0" normalizeH="0" baseline="0" noProof="0" dirty="0">
              <a:ln>
                <a:solidFill>
                  <a:srgbClr val="E5DDD0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4D019E5-AB5B-4A29-A1D6-D82FF62ED49F}"/>
              </a:ext>
            </a:extLst>
          </p:cNvPr>
          <p:cNvSpPr txBox="1">
            <a:spLocks/>
          </p:cNvSpPr>
          <p:nvPr/>
        </p:nvSpPr>
        <p:spPr>
          <a:xfrm>
            <a:off x="441772" y="881685"/>
            <a:ext cx="9272677" cy="462719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2pPr>
            <a:lvl3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3pPr>
            <a:lvl4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4pPr>
            <a:lvl5pPr algn="l" defTabSz="939101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5pPr>
            <a:lvl6pPr marL="456861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6pPr>
            <a:lvl7pPr marL="913722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7pPr>
            <a:lvl8pPr marL="1370580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8pPr>
            <a:lvl9pPr marL="1827438" algn="l" defTabSz="939101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bg2"/>
                </a:solidFill>
                <a:latin typeface="Corbel" pitchFamily="34" charset="0"/>
                <a:ea typeface="맑은 고딕" pitchFamily="34" charset="-127"/>
              </a:defRPr>
            </a:lvl9pPr>
          </a:lstStyle>
          <a:p>
            <a:pPr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0" kern="0" dirty="0">
                <a:ln>
                  <a:solidFill>
                    <a:srgbClr val="E8252D">
                      <a:alpha val="0"/>
                    </a:srgb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+mn-cs"/>
              </a:rPr>
              <a:t>기능적 요구사항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D39811-5CB6-441A-B62A-C00331E8BAE5}"/>
              </a:ext>
            </a:extLst>
          </p:cNvPr>
          <p:cNvSpPr txBox="1"/>
          <p:nvPr/>
        </p:nvSpPr>
        <p:spPr>
          <a:xfrm>
            <a:off x="441772" y="1374527"/>
            <a:ext cx="911293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+mn-ea"/>
              </a:rPr>
              <a:t>&lt;</a:t>
            </a:r>
            <a:r>
              <a:rPr lang="ko-KR" altLang="en-US" sz="1200" dirty="0">
                <a:latin typeface="+mn-ea"/>
              </a:rPr>
              <a:t>계정관리</a:t>
            </a:r>
            <a:r>
              <a:rPr lang="en-US" altLang="ko-KR" sz="1200" dirty="0">
                <a:latin typeface="+mn-ea"/>
              </a:rPr>
              <a:t>&gt;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충전소 관리자가 회원 가입을 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충전소 관리자는 회원 정보를 수정 및 탈퇴를 할 수 있다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충전소 관리자는 </a:t>
            </a:r>
            <a:r>
              <a:rPr lang="ko-KR" altLang="en-US" sz="1200" dirty="0" err="1"/>
              <a:t>로그인을</a:t>
            </a:r>
            <a:r>
              <a:rPr lang="ko-KR" altLang="en-US" sz="1200" dirty="0"/>
              <a:t> 하거나 로그아웃을 할 수 </a:t>
            </a:r>
            <a:r>
              <a:rPr lang="ko-KR" altLang="en-US" sz="1200" dirty="0" smtClean="0"/>
              <a:t>있다</a:t>
            </a:r>
            <a:endParaRPr lang="en-US" altLang="ko-KR" sz="1200" dirty="0" smtClean="0"/>
          </a:p>
          <a:p>
            <a:r>
              <a:rPr lang="en-US" altLang="ko-KR" sz="1200" dirty="0" smtClean="0"/>
              <a:t>- </a:t>
            </a:r>
            <a:r>
              <a:rPr lang="ko-KR" altLang="en-US" sz="1200" dirty="0"/>
              <a:t>고객은 회원 가입을 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일반 회원은 회원 정보를 수정 및 탈퇴를 할 수 있다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일반 회원은 </a:t>
            </a:r>
            <a:r>
              <a:rPr lang="ko-KR" altLang="en-US" sz="1200" dirty="0" err="1"/>
              <a:t>로그인을</a:t>
            </a:r>
            <a:r>
              <a:rPr lang="ko-KR" altLang="en-US" sz="1200" dirty="0"/>
              <a:t> 하거나 로그아웃을 할 수 있다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일반적인 회원가입 말고도</a:t>
            </a:r>
            <a:r>
              <a:rPr lang="en-US" altLang="ko-KR" sz="1200" dirty="0"/>
              <a:t>, SNS</a:t>
            </a:r>
            <a:r>
              <a:rPr lang="ko-KR" altLang="en-US" sz="1200" dirty="0"/>
              <a:t>를 통해서 회원가입을 할 수 있다</a:t>
            </a:r>
            <a:r>
              <a:rPr lang="en-US" altLang="ko-KR" sz="1200" dirty="0"/>
              <a:t>.</a:t>
            </a:r>
          </a:p>
          <a:p>
            <a:endParaRPr lang="ko-KR" altLang="en-US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&lt;</a:t>
            </a:r>
            <a:r>
              <a:rPr lang="ko-KR" altLang="en-US" sz="1200" dirty="0">
                <a:latin typeface="+mn-ea"/>
              </a:rPr>
              <a:t>충전소 관리</a:t>
            </a:r>
            <a:r>
              <a:rPr lang="en-US" altLang="ko-KR" sz="1200" dirty="0">
                <a:latin typeface="+mn-ea"/>
              </a:rPr>
              <a:t>&gt;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충전소 관리자가 충전소를 등록</a:t>
            </a:r>
            <a:r>
              <a:rPr lang="en-US" altLang="ko-KR" sz="1200" dirty="0"/>
              <a:t>/</a:t>
            </a:r>
            <a:r>
              <a:rPr lang="ko-KR" altLang="en-US" sz="1200" dirty="0"/>
              <a:t>수정</a:t>
            </a:r>
            <a:r>
              <a:rPr lang="en-US" altLang="ko-KR" sz="1200" dirty="0"/>
              <a:t>/</a:t>
            </a:r>
            <a:r>
              <a:rPr lang="ko-KR" altLang="en-US" sz="1200" dirty="0"/>
              <a:t>삭제한다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충전소 관리자가 충전기를 등록</a:t>
            </a:r>
            <a:r>
              <a:rPr lang="en-US" altLang="ko-KR" sz="1200" dirty="0"/>
              <a:t>/</a:t>
            </a:r>
            <a:r>
              <a:rPr lang="ko-KR" altLang="en-US" sz="1200" dirty="0"/>
              <a:t>수정</a:t>
            </a:r>
            <a:r>
              <a:rPr lang="en-US" altLang="ko-KR" sz="1200" dirty="0"/>
              <a:t>/</a:t>
            </a:r>
            <a:r>
              <a:rPr lang="ko-KR" altLang="en-US" sz="1200" dirty="0"/>
              <a:t>삭제한다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충전소 관리자와 일반회원은 충전소를 조회한다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충전소 관리자와 일반회원은 충전기를 조회한다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충전기가 </a:t>
            </a:r>
            <a:r>
              <a:rPr lang="ko-KR" altLang="en-US" sz="1200" dirty="0" err="1"/>
              <a:t>고장상태로</a:t>
            </a:r>
            <a:r>
              <a:rPr lang="ko-KR" altLang="en-US" sz="1200" dirty="0"/>
              <a:t> 변경되면 커뮤니티에 등록된다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(</a:t>
            </a:r>
            <a:r>
              <a:rPr lang="ko-KR" altLang="en-US" sz="1200" dirty="0"/>
              <a:t>수리업자에게 오프라인으로 연락 받으면</a:t>
            </a:r>
            <a:r>
              <a:rPr lang="en-US" altLang="ko-KR" sz="1200" dirty="0"/>
              <a:t>)</a:t>
            </a:r>
          </a:p>
          <a:p>
            <a:r>
              <a:rPr lang="ko-KR" altLang="en-US" sz="1200" dirty="0"/>
              <a:t>관리자는 </a:t>
            </a:r>
            <a:r>
              <a:rPr lang="ko-KR" altLang="en-US" sz="1200" dirty="0" err="1"/>
              <a:t>점검중</a:t>
            </a:r>
            <a:r>
              <a:rPr lang="ko-KR" altLang="en-US" sz="1200" dirty="0"/>
              <a:t> 상태를 </a:t>
            </a:r>
            <a:r>
              <a:rPr lang="ko-KR" altLang="en-US" sz="1200" dirty="0" err="1"/>
              <a:t>충전가능</a:t>
            </a:r>
            <a:r>
              <a:rPr lang="ko-KR" altLang="en-US" sz="1200" dirty="0"/>
              <a:t> 상태로 수정한다</a:t>
            </a:r>
            <a:r>
              <a:rPr lang="en-US" altLang="ko-KR" sz="1200" dirty="0"/>
              <a:t>.</a:t>
            </a:r>
          </a:p>
          <a:p>
            <a:endParaRPr lang="en-US" altLang="ko-KR" sz="1200" dirty="0">
              <a:latin typeface="+mn-ea"/>
            </a:endParaRPr>
          </a:p>
          <a:p>
            <a:r>
              <a:rPr lang="en-US" altLang="ko-KR" sz="1200" dirty="0"/>
              <a:t>&lt;</a:t>
            </a:r>
            <a:r>
              <a:rPr lang="ko-KR" altLang="en-US" sz="1200" dirty="0" err="1"/>
              <a:t>즐겨찾기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일반회원은 </a:t>
            </a:r>
            <a:r>
              <a:rPr lang="ko-KR" altLang="en-US" sz="1200" dirty="0" err="1"/>
              <a:t>즐겨찾기한</a:t>
            </a:r>
            <a:r>
              <a:rPr lang="ko-KR" altLang="en-US" sz="1200" dirty="0"/>
              <a:t> 충전소를 조회한다</a:t>
            </a:r>
          </a:p>
          <a:p>
            <a:r>
              <a:rPr lang="en-US" altLang="ko-KR" sz="1200" dirty="0" smtClean="0"/>
              <a:t>- </a:t>
            </a:r>
            <a:r>
              <a:rPr lang="ko-KR" altLang="en-US" sz="1200" dirty="0" smtClean="0"/>
              <a:t>일반회원은 </a:t>
            </a:r>
            <a:r>
              <a:rPr lang="ko-KR" altLang="en-US" sz="1200" dirty="0"/>
              <a:t>충전소 </a:t>
            </a:r>
            <a:r>
              <a:rPr lang="ko-KR" altLang="en-US" sz="1200" dirty="0" err="1"/>
              <a:t>즐겨찾기를</a:t>
            </a:r>
            <a:r>
              <a:rPr lang="ko-KR" altLang="en-US" sz="1200" dirty="0"/>
              <a:t> 등록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</a:t>
            </a:r>
            <a:r>
              <a:rPr lang="ko-KR" altLang="en-US" sz="1200" dirty="0" smtClean="0"/>
              <a:t>한다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r>
              <a:rPr lang="en-US" altLang="ko-KR" sz="1200" dirty="0"/>
              <a:t>&lt;</a:t>
            </a:r>
            <a:r>
              <a:rPr lang="ko-KR" altLang="en-US" sz="1200" dirty="0" err="1"/>
              <a:t>고장신고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일반회원은 </a:t>
            </a:r>
            <a:r>
              <a:rPr lang="ko-KR" altLang="en-US" sz="1200" dirty="0" err="1"/>
              <a:t>고장신고를</a:t>
            </a:r>
            <a:r>
              <a:rPr lang="ko-KR" altLang="en-US" sz="1200" dirty="0"/>
              <a:t> 접수한다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충전기 고장 신고가 접수되면 충전기 상태를 </a:t>
            </a:r>
            <a:r>
              <a:rPr lang="ko-KR" altLang="en-US" sz="1200" dirty="0" err="1"/>
              <a:t>점검중으로</a:t>
            </a:r>
            <a:r>
              <a:rPr lang="ko-KR" altLang="en-US" sz="1200" dirty="0"/>
              <a:t> 변경 요청한다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충전기 상태 변경이 불가능하면 </a:t>
            </a:r>
            <a:r>
              <a:rPr lang="ko-KR" altLang="en-US" sz="1200" dirty="0" err="1"/>
              <a:t>고장신고</a:t>
            </a:r>
            <a:r>
              <a:rPr lang="ko-KR" altLang="en-US" sz="1200" dirty="0"/>
              <a:t> 접수가 불가능하다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충전기 수리 완료되면 </a:t>
            </a:r>
            <a:r>
              <a:rPr lang="ko-KR" altLang="en-US" sz="1200" dirty="0" err="1"/>
              <a:t>고장신고</a:t>
            </a:r>
            <a:r>
              <a:rPr lang="ko-KR" altLang="en-US" sz="1200" dirty="0"/>
              <a:t> 처리 상태를 처리 완료로 변경한다</a:t>
            </a:r>
            <a:r>
              <a:rPr lang="en-US" altLang="ko-KR" sz="1200" dirty="0" smtClean="0"/>
              <a:t>.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1667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1Hamj8bu2FBRRsVf9.ww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K Report Template">
      <a:majorFont>
        <a:latin typeface="Trebuchet MS"/>
        <a:ea typeface="맑은 고딕"/>
        <a:cs typeface=""/>
      </a:majorFont>
      <a:minorFont>
        <a:latin typeface="Trebuchet MS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6350">
          <a:solidFill>
            <a:schemeClr val="bg1">
              <a:lumMod val="65000"/>
            </a:schemeClr>
          </a:solidFill>
        </a:ln>
      </a:spPr>
      <a:bodyPr wrap="square" lIns="90000" tIns="72000" rIns="90000" bIns="72000" rtlCol="0" anchor="ctr"/>
      <a:lstStyle>
        <a:defPPr algn="ctr" latinLnBrk="0">
          <a:lnSpc>
            <a:spcPct val="130000"/>
          </a:lnSpc>
          <a:spcBef>
            <a:spcPts val="300"/>
          </a:spcBef>
          <a:defRPr sz="1300" b="1" dirty="0" smtClean="0">
            <a:solidFill>
              <a:schemeClr val="tx1"/>
            </a:solidFill>
            <a:latin typeface="Trebuchet MS" panose="020B0603020202020204" pitchFamily="34" charset="0"/>
            <a:ea typeface="맑은 고딕" panose="020B0503020000020004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C0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72000" tIns="36000" rIns="72000" bIns="36000" rtlCol="0" anchor="t" anchorCtr="0">
        <a:spAutoFit/>
      </a:bodyPr>
      <a:lstStyle>
        <a:defPPr marL="182563" indent="-182563" algn="l" fontAlgn="base" latinLnBrk="0">
          <a:lnSpc>
            <a:spcPct val="130000"/>
          </a:lnSpc>
          <a:spcBef>
            <a:spcPts val="1200"/>
          </a:spcBef>
          <a:buFont typeface="Arial" panose="020B0604020202020204" pitchFamily="34" charset="0"/>
          <a:buChar char="•"/>
          <a:defRPr sz="1300" b="1" dirty="0">
            <a:solidFill>
              <a:srgbClr val="000000"/>
            </a:solidFill>
            <a:latin typeface="Trebuchet MS" panose="020B0603020202020204" pitchFamily="34" charset="0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1409</TotalTime>
  <Words>1122</Words>
  <Application>Microsoft Office PowerPoint</Application>
  <PresentationFormat>A4 용지(210x297mm)</PresentationFormat>
  <Paragraphs>213</Paragraphs>
  <Slides>28</Slides>
  <Notes>7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8" baseType="lpstr">
      <vt:lpstr>HY견고딕</vt:lpstr>
      <vt:lpstr>맑은 고딕</vt:lpstr>
      <vt:lpstr>뫼비우스 Bold</vt:lpstr>
      <vt:lpstr>뫼비우스 Regular</vt:lpstr>
      <vt:lpstr>Arial</vt:lpstr>
      <vt:lpstr>Tahoma</vt:lpstr>
      <vt:lpstr>Trebuchet MS</vt:lpstr>
      <vt:lpstr>Wingdings</vt:lpstr>
      <vt:lpstr>Office 테마</vt:lpstr>
      <vt:lpstr>think-cell Slide</vt:lpstr>
      <vt:lpstr>ㄷ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 Formatting Guide</dc:title>
  <dc:creator>bart@skcc.com</dc:creator>
  <cp:lastModifiedBy>Windows 사용자</cp:lastModifiedBy>
  <cp:revision>100</cp:revision>
  <cp:lastPrinted>2022-03-25T08:52:28Z</cp:lastPrinted>
  <dcterms:created xsi:type="dcterms:W3CDTF">2017-09-04T01:36:24Z</dcterms:created>
  <dcterms:modified xsi:type="dcterms:W3CDTF">2022-05-02T14:50:27Z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0x010100E0817ED5821E1E448E887E6DA7F64A7B</vt:lpwstr>
  </property>
</Properties>
</file>